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7" r:id="rId1"/>
  </p:sldMasterIdLst>
  <p:notesMasterIdLst>
    <p:notesMasterId r:id="rId29"/>
  </p:notesMasterIdLst>
  <p:sldIdLst>
    <p:sldId id="331" r:id="rId2"/>
    <p:sldId id="384" r:id="rId3"/>
    <p:sldId id="334" r:id="rId4"/>
    <p:sldId id="337" r:id="rId5"/>
    <p:sldId id="305" r:id="rId6"/>
    <p:sldId id="375" r:id="rId7"/>
    <p:sldId id="386" r:id="rId8"/>
    <p:sldId id="269" r:id="rId9"/>
    <p:sldId id="387" r:id="rId10"/>
    <p:sldId id="271" r:id="rId11"/>
    <p:sldId id="272" r:id="rId12"/>
    <p:sldId id="391" r:id="rId13"/>
    <p:sldId id="395" r:id="rId14"/>
    <p:sldId id="397" r:id="rId15"/>
    <p:sldId id="279" r:id="rId16"/>
    <p:sldId id="280" r:id="rId17"/>
    <p:sldId id="281" r:id="rId18"/>
    <p:sldId id="405" r:id="rId19"/>
    <p:sldId id="402" r:id="rId20"/>
    <p:sldId id="302" r:id="rId21"/>
    <p:sldId id="288" r:id="rId22"/>
    <p:sldId id="292" r:id="rId23"/>
    <p:sldId id="295" r:id="rId24"/>
    <p:sldId id="298" r:id="rId25"/>
    <p:sldId id="406" r:id="rId26"/>
    <p:sldId id="329" r:id="rId27"/>
    <p:sldId id="330"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91AF4-6DEA-4BC4-8CA7-A0260DA2ECB0}">
  <a:tblStyle styleId="{3A491AF4-6DEA-4BC4-8CA7-A0260DA2EC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80BE5-DCEB-4E31-9206-E50BB81F08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29D8EE-3BE8-4440-8CA4-A82C49D3BEF3}">
      <dgm:prSet/>
      <dgm:spPr/>
      <dgm:t>
        <a:bodyPr/>
        <a:lstStyle/>
        <a:p>
          <a:pPr>
            <a:lnSpc>
              <a:spcPct val="100000"/>
            </a:lnSpc>
          </a:pPr>
          <a:r>
            <a:rPr lang="fr-FR"/>
            <a:t>Vison Transformer matches or exceeds the state of art on many image classification datasets, while being relatively cheap to pre-train.</a:t>
          </a:r>
          <a:endParaRPr lang="en-US"/>
        </a:p>
      </dgm:t>
    </dgm:pt>
    <dgm:pt modelId="{D9ED46DD-BA72-4C17-B071-9CE3423D1D0E}" type="parTrans" cxnId="{061FD257-3656-4B1D-B21C-D56F199D8890}">
      <dgm:prSet/>
      <dgm:spPr/>
      <dgm:t>
        <a:bodyPr/>
        <a:lstStyle/>
        <a:p>
          <a:endParaRPr lang="en-US"/>
        </a:p>
      </dgm:t>
    </dgm:pt>
    <dgm:pt modelId="{4378E827-AA3F-4557-AAFF-3C747B8983DC}" type="sibTrans" cxnId="{061FD257-3656-4B1D-B21C-D56F199D8890}">
      <dgm:prSet/>
      <dgm:spPr/>
      <dgm:t>
        <a:bodyPr/>
        <a:lstStyle/>
        <a:p>
          <a:endParaRPr lang="en-US"/>
        </a:p>
      </dgm:t>
    </dgm:pt>
    <dgm:pt modelId="{BC26B515-57FA-4E06-B331-A90AC19FA253}">
      <dgm:prSet/>
      <dgm:spPr/>
      <dgm:t>
        <a:bodyPr/>
        <a:lstStyle/>
        <a:p>
          <a:pPr>
            <a:lnSpc>
              <a:spcPct val="100000"/>
            </a:lnSpc>
          </a:pPr>
          <a:r>
            <a:rPr lang="fr-FR" dirty="0" err="1"/>
            <a:t>While</a:t>
          </a:r>
          <a:r>
            <a:rPr lang="fr-FR" dirty="0"/>
            <a:t> initial </a:t>
          </a:r>
          <a:r>
            <a:rPr lang="fr-FR" dirty="0" err="1"/>
            <a:t>results</a:t>
          </a:r>
          <a:r>
            <a:rPr lang="fr-FR" dirty="0"/>
            <a:t> are </a:t>
          </a:r>
          <a:r>
            <a:rPr lang="fr-FR" dirty="0" err="1"/>
            <a:t>encouraging</a:t>
          </a:r>
          <a:r>
            <a:rPr lang="fr-FR" dirty="0"/>
            <a:t>, </a:t>
          </a:r>
          <a:r>
            <a:rPr lang="fr-FR" dirty="0" err="1"/>
            <a:t>we</a:t>
          </a:r>
          <a:r>
            <a:rPr lang="fr-FR" dirty="0"/>
            <a:t> </a:t>
          </a:r>
          <a:r>
            <a:rPr lang="fr-FR" dirty="0" err="1"/>
            <a:t>need</a:t>
          </a:r>
          <a:r>
            <a:rPr lang="fr-FR" dirty="0"/>
            <a:t> to analyse the </a:t>
          </a:r>
          <a:r>
            <a:rPr lang="fr-FR" dirty="0" err="1"/>
            <a:t>performane</a:t>
          </a:r>
          <a:r>
            <a:rPr lang="fr-FR" dirty="0"/>
            <a:t> of </a:t>
          </a:r>
          <a:r>
            <a:rPr lang="fr-FR" dirty="0" err="1"/>
            <a:t>ViT</a:t>
          </a:r>
          <a:r>
            <a:rPr lang="fr-FR" dirty="0"/>
            <a:t> on </a:t>
          </a:r>
          <a:r>
            <a:rPr lang="fr-FR" dirty="0" err="1"/>
            <a:t>other</a:t>
          </a:r>
          <a:r>
            <a:rPr lang="fr-FR" dirty="0"/>
            <a:t> computer vison </a:t>
          </a:r>
          <a:r>
            <a:rPr lang="fr-FR" dirty="0" err="1"/>
            <a:t>tasks</a:t>
          </a:r>
          <a:r>
            <a:rPr lang="fr-FR" dirty="0"/>
            <a:t>, </a:t>
          </a:r>
          <a:r>
            <a:rPr lang="fr-FR" dirty="0" err="1"/>
            <a:t>such</a:t>
          </a:r>
          <a:r>
            <a:rPr lang="fr-FR" dirty="0"/>
            <a:t> as </a:t>
          </a:r>
          <a:r>
            <a:rPr lang="fr-FR" dirty="0" err="1"/>
            <a:t>detection</a:t>
          </a:r>
          <a:r>
            <a:rPr lang="fr-FR" dirty="0"/>
            <a:t> and segmentation.</a:t>
          </a:r>
          <a:endParaRPr lang="en-US" dirty="0"/>
        </a:p>
      </dgm:t>
    </dgm:pt>
    <dgm:pt modelId="{BE4FF8DF-F287-47ED-AE2C-1D9CB2ED7373}" type="parTrans" cxnId="{7D376B3B-35E9-4730-A79F-BCEE4BE104BE}">
      <dgm:prSet/>
      <dgm:spPr/>
      <dgm:t>
        <a:bodyPr/>
        <a:lstStyle/>
        <a:p>
          <a:endParaRPr lang="en-US"/>
        </a:p>
      </dgm:t>
    </dgm:pt>
    <dgm:pt modelId="{0A45C8A5-320C-4C26-8F6F-9BF3C9157B8D}" type="sibTrans" cxnId="{7D376B3B-35E9-4730-A79F-BCEE4BE104BE}">
      <dgm:prSet/>
      <dgm:spPr/>
      <dgm:t>
        <a:bodyPr/>
        <a:lstStyle/>
        <a:p>
          <a:endParaRPr lang="en-US"/>
        </a:p>
      </dgm:t>
    </dgm:pt>
    <dgm:pt modelId="{20C75A1E-5D65-4B36-917F-C5B7AED01C13}" type="pres">
      <dgm:prSet presAssocID="{F1980BE5-DCEB-4E31-9206-E50BB81F0822}" presName="root" presStyleCnt="0">
        <dgm:presLayoutVars>
          <dgm:dir/>
          <dgm:resizeHandles val="exact"/>
        </dgm:presLayoutVars>
      </dgm:prSet>
      <dgm:spPr/>
    </dgm:pt>
    <dgm:pt modelId="{9B9754AE-99F5-4233-9D91-2BBC05126B26}" type="pres">
      <dgm:prSet presAssocID="{FE29D8EE-3BE8-4440-8CA4-A82C49D3BEF3}" presName="compNode" presStyleCnt="0"/>
      <dgm:spPr/>
    </dgm:pt>
    <dgm:pt modelId="{BDFF2941-3A11-49CB-B32D-68ADF731C642}" type="pres">
      <dgm:prSet presAssocID="{FE29D8EE-3BE8-4440-8CA4-A82C49D3BEF3}" presName="bgRect" presStyleLbl="bgShp" presStyleIdx="0" presStyleCnt="2"/>
      <dgm:spPr/>
    </dgm:pt>
    <dgm:pt modelId="{1473044A-08E5-4C6D-9C86-029CA7753DA6}" type="pres">
      <dgm:prSet presAssocID="{FE29D8EE-3BE8-4440-8CA4-A82C49D3BE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7DDA556-F61E-44B3-A835-F3EDF38F44E0}" type="pres">
      <dgm:prSet presAssocID="{FE29D8EE-3BE8-4440-8CA4-A82C49D3BEF3}" presName="spaceRect" presStyleCnt="0"/>
      <dgm:spPr/>
    </dgm:pt>
    <dgm:pt modelId="{D69BA938-D2D6-43D3-9DA4-1DFE1BA58A4F}" type="pres">
      <dgm:prSet presAssocID="{FE29D8EE-3BE8-4440-8CA4-A82C49D3BEF3}" presName="parTx" presStyleLbl="revTx" presStyleIdx="0" presStyleCnt="2">
        <dgm:presLayoutVars>
          <dgm:chMax val="0"/>
          <dgm:chPref val="0"/>
        </dgm:presLayoutVars>
      </dgm:prSet>
      <dgm:spPr/>
    </dgm:pt>
    <dgm:pt modelId="{C2E6AE4A-18DC-4408-95C6-C1B85331127B}" type="pres">
      <dgm:prSet presAssocID="{4378E827-AA3F-4557-AAFF-3C747B8983DC}" presName="sibTrans" presStyleCnt="0"/>
      <dgm:spPr/>
    </dgm:pt>
    <dgm:pt modelId="{C05388F4-9EC6-4851-80B5-F9F849778597}" type="pres">
      <dgm:prSet presAssocID="{BC26B515-57FA-4E06-B331-A90AC19FA253}" presName="compNode" presStyleCnt="0"/>
      <dgm:spPr/>
    </dgm:pt>
    <dgm:pt modelId="{0EC8D326-144F-4042-B168-D9D9A9847884}" type="pres">
      <dgm:prSet presAssocID="{BC26B515-57FA-4E06-B331-A90AC19FA253}" presName="bgRect" presStyleLbl="bgShp" presStyleIdx="1" presStyleCnt="2"/>
      <dgm:spPr/>
    </dgm:pt>
    <dgm:pt modelId="{70377039-35A2-476B-910F-7D3D826BDAB9}" type="pres">
      <dgm:prSet presAssocID="{BC26B515-57FA-4E06-B331-A90AC19FA2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ED80B53D-F444-4884-8D91-5889AE8F2BFC}" type="pres">
      <dgm:prSet presAssocID="{BC26B515-57FA-4E06-B331-A90AC19FA253}" presName="spaceRect" presStyleCnt="0"/>
      <dgm:spPr/>
    </dgm:pt>
    <dgm:pt modelId="{17DE5FA9-283D-4562-9065-E52F8E06B720}" type="pres">
      <dgm:prSet presAssocID="{BC26B515-57FA-4E06-B331-A90AC19FA253}" presName="parTx" presStyleLbl="revTx" presStyleIdx="1" presStyleCnt="2">
        <dgm:presLayoutVars>
          <dgm:chMax val="0"/>
          <dgm:chPref val="0"/>
        </dgm:presLayoutVars>
      </dgm:prSet>
      <dgm:spPr/>
    </dgm:pt>
  </dgm:ptLst>
  <dgm:cxnLst>
    <dgm:cxn modelId="{B661911E-4CA4-46C7-B9F7-0CD1DB770AFD}" type="presOf" srcId="{F1980BE5-DCEB-4E31-9206-E50BB81F0822}" destId="{20C75A1E-5D65-4B36-917F-C5B7AED01C13}" srcOrd="0" destOrd="0" presId="urn:microsoft.com/office/officeart/2018/2/layout/IconVerticalSolidList"/>
    <dgm:cxn modelId="{7D376B3B-35E9-4730-A79F-BCEE4BE104BE}" srcId="{F1980BE5-DCEB-4E31-9206-E50BB81F0822}" destId="{BC26B515-57FA-4E06-B331-A90AC19FA253}" srcOrd="1" destOrd="0" parTransId="{BE4FF8DF-F287-47ED-AE2C-1D9CB2ED7373}" sibTransId="{0A45C8A5-320C-4C26-8F6F-9BF3C9157B8D}"/>
    <dgm:cxn modelId="{F1296648-EDB7-4941-853E-75BA859BB6F9}" type="presOf" srcId="{FE29D8EE-3BE8-4440-8CA4-A82C49D3BEF3}" destId="{D69BA938-D2D6-43D3-9DA4-1DFE1BA58A4F}" srcOrd="0" destOrd="0" presId="urn:microsoft.com/office/officeart/2018/2/layout/IconVerticalSolidList"/>
    <dgm:cxn modelId="{061FD257-3656-4B1D-B21C-D56F199D8890}" srcId="{F1980BE5-DCEB-4E31-9206-E50BB81F0822}" destId="{FE29D8EE-3BE8-4440-8CA4-A82C49D3BEF3}" srcOrd="0" destOrd="0" parTransId="{D9ED46DD-BA72-4C17-B071-9CE3423D1D0E}" sibTransId="{4378E827-AA3F-4557-AAFF-3C747B8983DC}"/>
    <dgm:cxn modelId="{054100C6-AE65-40FB-80C3-042222B7377E}" type="presOf" srcId="{BC26B515-57FA-4E06-B331-A90AC19FA253}" destId="{17DE5FA9-283D-4562-9065-E52F8E06B720}" srcOrd="0" destOrd="0" presId="urn:microsoft.com/office/officeart/2018/2/layout/IconVerticalSolidList"/>
    <dgm:cxn modelId="{43F7D4EC-80F6-4B7B-9427-10A3190462C6}" type="presParOf" srcId="{20C75A1E-5D65-4B36-917F-C5B7AED01C13}" destId="{9B9754AE-99F5-4233-9D91-2BBC05126B26}" srcOrd="0" destOrd="0" presId="urn:microsoft.com/office/officeart/2018/2/layout/IconVerticalSolidList"/>
    <dgm:cxn modelId="{A004EFD9-8E75-4CF3-B6CE-C9567EB79A78}" type="presParOf" srcId="{9B9754AE-99F5-4233-9D91-2BBC05126B26}" destId="{BDFF2941-3A11-49CB-B32D-68ADF731C642}" srcOrd="0" destOrd="0" presId="urn:microsoft.com/office/officeart/2018/2/layout/IconVerticalSolidList"/>
    <dgm:cxn modelId="{E5431502-A947-449B-962F-50D5F9C20BC1}" type="presParOf" srcId="{9B9754AE-99F5-4233-9D91-2BBC05126B26}" destId="{1473044A-08E5-4C6D-9C86-029CA7753DA6}" srcOrd="1" destOrd="0" presId="urn:microsoft.com/office/officeart/2018/2/layout/IconVerticalSolidList"/>
    <dgm:cxn modelId="{FA4F846C-4652-4B7B-AFC7-5153200783A7}" type="presParOf" srcId="{9B9754AE-99F5-4233-9D91-2BBC05126B26}" destId="{97DDA556-F61E-44B3-A835-F3EDF38F44E0}" srcOrd="2" destOrd="0" presId="urn:microsoft.com/office/officeart/2018/2/layout/IconVerticalSolidList"/>
    <dgm:cxn modelId="{26BA21A3-E1FD-4C23-9405-5C1637C9C8A8}" type="presParOf" srcId="{9B9754AE-99F5-4233-9D91-2BBC05126B26}" destId="{D69BA938-D2D6-43D3-9DA4-1DFE1BA58A4F}" srcOrd="3" destOrd="0" presId="urn:microsoft.com/office/officeart/2018/2/layout/IconVerticalSolidList"/>
    <dgm:cxn modelId="{783F2CCC-86A1-4617-A5D4-DDD51A37FD13}" type="presParOf" srcId="{20C75A1E-5D65-4B36-917F-C5B7AED01C13}" destId="{C2E6AE4A-18DC-4408-95C6-C1B85331127B}" srcOrd="1" destOrd="0" presId="urn:microsoft.com/office/officeart/2018/2/layout/IconVerticalSolidList"/>
    <dgm:cxn modelId="{3F666656-F1DB-42C7-B272-9726A0A184A2}" type="presParOf" srcId="{20C75A1E-5D65-4B36-917F-C5B7AED01C13}" destId="{C05388F4-9EC6-4851-80B5-F9F849778597}" srcOrd="2" destOrd="0" presId="urn:microsoft.com/office/officeart/2018/2/layout/IconVerticalSolidList"/>
    <dgm:cxn modelId="{1B3CD860-780F-4DF1-B01C-9C3285AA19F3}" type="presParOf" srcId="{C05388F4-9EC6-4851-80B5-F9F849778597}" destId="{0EC8D326-144F-4042-B168-D9D9A9847884}" srcOrd="0" destOrd="0" presId="urn:microsoft.com/office/officeart/2018/2/layout/IconVerticalSolidList"/>
    <dgm:cxn modelId="{D7B12A44-0A88-47EF-A8E0-912CB8EDC0F5}" type="presParOf" srcId="{C05388F4-9EC6-4851-80B5-F9F849778597}" destId="{70377039-35A2-476B-910F-7D3D826BDAB9}" srcOrd="1" destOrd="0" presId="urn:microsoft.com/office/officeart/2018/2/layout/IconVerticalSolidList"/>
    <dgm:cxn modelId="{ED275B21-4C3C-4E40-8C9B-265389A2F2AF}" type="presParOf" srcId="{C05388F4-9EC6-4851-80B5-F9F849778597}" destId="{ED80B53D-F444-4884-8D91-5889AE8F2BFC}" srcOrd="2" destOrd="0" presId="urn:microsoft.com/office/officeart/2018/2/layout/IconVerticalSolidList"/>
    <dgm:cxn modelId="{33BD842D-15AD-429B-80B2-B996C54DD5FC}" type="presParOf" srcId="{C05388F4-9EC6-4851-80B5-F9F849778597}" destId="{17DE5FA9-283D-4562-9065-E52F8E06B7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F2941-3A11-49CB-B32D-68ADF731C642}">
      <dsp:nvSpPr>
        <dsp:cNvPr id="0" name=""/>
        <dsp:cNvSpPr/>
      </dsp:nvSpPr>
      <dsp:spPr>
        <a:xfrm>
          <a:off x="0" y="530125"/>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3044A-08E5-4C6D-9C86-029CA7753DA6}">
      <dsp:nvSpPr>
        <dsp:cNvPr id="0" name=""/>
        <dsp:cNvSpPr/>
      </dsp:nvSpPr>
      <dsp:spPr>
        <a:xfrm>
          <a:off x="296054" y="750331"/>
          <a:ext cx="538281" cy="53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BA938-D2D6-43D3-9DA4-1DFE1BA58A4F}">
      <dsp:nvSpPr>
        <dsp:cNvPr id="0" name=""/>
        <dsp:cNvSpPr/>
      </dsp:nvSpPr>
      <dsp:spPr>
        <a:xfrm>
          <a:off x="1130391" y="530125"/>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a:t>Vison Transformer matches or exceeds the state of art on many image classification datasets, while being relatively cheap to pre-train.</a:t>
          </a:r>
          <a:endParaRPr lang="en-US" sz="1600" kern="1200"/>
        </a:p>
      </dsp:txBody>
      <dsp:txXfrm>
        <a:off x="1130391" y="530125"/>
        <a:ext cx="6756308" cy="978693"/>
      </dsp:txXfrm>
    </dsp:sp>
    <dsp:sp modelId="{0EC8D326-144F-4042-B168-D9D9A9847884}">
      <dsp:nvSpPr>
        <dsp:cNvPr id="0" name=""/>
        <dsp:cNvSpPr/>
      </dsp:nvSpPr>
      <dsp:spPr>
        <a:xfrm>
          <a:off x="0" y="1753492"/>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77039-35A2-476B-910F-7D3D826BDAB9}">
      <dsp:nvSpPr>
        <dsp:cNvPr id="0" name=""/>
        <dsp:cNvSpPr/>
      </dsp:nvSpPr>
      <dsp:spPr>
        <a:xfrm>
          <a:off x="296054" y="1973698"/>
          <a:ext cx="538281" cy="53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E5FA9-283D-4562-9065-E52F8E06B720}">
      <dsp:nvSpPr>
        <dsp:cNvPr id="0" name=""/>
        <dsp:cNvSpPr/>
      </dsp:nvSpPr>
      <dsp:spPr>
        <a:xfrm>
          <a:off x="1130391" y="1753492"/>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dirty="0" err="1"/>
            <a:t>While</a:t>
          </a:r>
          <a:r>
            <a:rPr lang="fr-FR" sz="1600" kern="1200" dirty="0"/>
            <a:t> initial </a:t>
          </a:r>
          <a:r>
            <a:rPr lang="fr-FR" sz="1600" kern="1200" dirty="0" err="1"/>
            <a:t>results</a:t>
          </a:r>
          <a:r>
            <a:rPr lang="fr-FR" sz="1600" kern="1200" dirty="0"/>
            <a:t> are </a:t>
          </a:r>
          <a:r>
            <a:rPr lang="fr-FR" sz="1600" kern="1200" dirty="0" err="1"/>
            <a:t>encouraging</a:t>
          </a:r>
          <a:r>
            <a:rPr lang="fr-FR" sz="1600" kern="1200" dirty="0"/>
            <a:t>, </a:t>
          </a:r>
          <a:r>
            <a:rPr lang="fr-FR" sz="1600" kern="1200" dirty="0" err="1"/>
            <a:t>we</a:t>
          </a:r>
          <a:r>
            <a:rPr lang="fr-FR" sz="1600" kern="1200" dirty="0"/>
            <a:t> </a:t>
          </a:r>
          <a:r>
            <a:rPr lang="fr-FR" sz="1600" kern="1200" dirty="0" err="1"/>
            <a:t>need</a:t>
          </a:r>
          <a:r>
            <a:rPr lang="fr-FR" sz="1600" kern="1200" dirty="0"/>
            <a:t> to analyse the </a:t>
          </a:r>
          <a:r>
            <a:rPr lang="fr-FR" sz="1600" kern="1200" dirty="0" err="1"/>
            <a:t>performane</a:t>
          </a:r>
          <a:r>
            <a:rPr lang="fr-FR" sz="1600" kern="1200" dirty="0"/>
            <a:t> of </a:t>
          </a:r>
          <a:r>
            <a:rPr lang="fr-FR" sz="1600" kern="1200" dirty="0" err="1"/>
            <a:t>ViT</a:t>
          </a:r>
          <a:r>
            <a:rPr lang="fr-FR" sz="1600" kern="1200" dirty="0"/>
            <a:t> on </a:t>
          </a:r>
          <a:r>
            <a:rPr lang="fr-FR" sz="1600" kern="1200" dirty="0" err="1"/>
            <a:t>other</a:t>
          </a:r>
          <a:r>
            <a:rPr lang="fr-FR" sz="1600" kern="1200" dirty="0"/>
            <a:t> computer vison </a:t>
          </a:r>
          <a:r>
            <a:rPr lang="fr-FR" sz="1600" kern="1200" dirty="0" err="1"/>
            <a:t>tasks</a:t>
          </a:r>
          <a:r>
            <a:rPr lang="fr-FR" sz="1600" kern="1200" dirty="0"/>
            <a:t>, </a:t>
          </a:r>
          <a:r>
            <a:rPr lang="fr-FR" sz="1600" kern="1200" dirty="0" err="1"/>
            <a:t>such</a:t>
          </a:r>
          <a:r>
            <a:rPr lang="fr-FR" sz="1600" kern="1200" dirty="0"/>
            <a:t> as </a:t>
          </a:r>
          <a:r>
            <a:rPr lang="fr-FR" sz="1600" kern="1200" dirty="0" err="1"/>
            <a:t>detection</a:t>
          </a:r>
          <a:r>
            <a:rPr lang="fr-FR" sz="1600" kern="1200" dirty="0"/>
            <a:t> and segmentation.</a:t>
          </a:r>
          <a:endParaRPr lang="en-US" sz="1600" kern="1200" dirty="0"/>
        </a:p>
      </dsp:txBody>
      <dsp:txXfrm>
        <a:off x="1130391" y="1753492"/>
        <a:ext cx="6756308" cy="9786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8be37e17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c8be37e17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4f3de5a74f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4f3de5a7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f487f19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cf487f19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070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f487f199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f487f199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4f3de5a74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4f3de5a74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94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0ed285a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0ed285a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0ed285aa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d0ed285aa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f3de5a74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4f3de5a74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d4e3c0d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d4e3c0d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f3de5a74f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4f3de5a74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55D-672B-B773-1A91-DE5481665C16}"/>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7DE30163-15D5-D7F7-05BF-9793770812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EF390461-93DB-6FDF-63FF-3C467D3E072E}"/>
              </a:ext>
            </a:extLst>
          </p:cNvPr>
          <p:cNvSpPr>
            <a:spLocks noGrp="1"/>
          </p:cNvSpPr>
          <p:nvPr>
            <p:ph type="dt" sz="half" idx="10"/>
          </p:nvPr>
        </p:nvSpPr>
        <p:spPr/>
        <p:txBody>
          <a:bodyPr/>
          <a:lstStyle/>
          <a:p>
            <a:fld id="{055C5180-7EEC-4CED-9043-3FB4FBB310FF}" type="datetime1">
              <a:rPr lang="en-US" smtClean="0"/>
              <a:t>3/27/2024</a:t>
            </a:fld>
            <a:endParaRPr lang="en-GB"/>
          </a:p>
        </p:txBody>
      </p:sp>
      <p:sp>
        <p:nvSpPr>
          <p:cNvPr id="5" name="Footer Placeholder 4">
            <a:extLst>
              <a:ext uri="{FF2B5EF4-FFF2-40B4-BE49-F238E27FC236}">
                <a16:creationId xmlns:a16="http://schemas.microsoft.com/office/drawing/2014/main" id="{7B39DDB6-F3B5-F117-0CFF-06003F43E6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B4F04B-A97B-370A-9F62-0E1F58121F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216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601C-A0EB-30EA-2566-A874154FF81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25D5CB2-AAEF-D159-C27B-9B3462520D4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9B7EF9-E280-291B-8C10-0F67CDC0554D}"/>
              </a:ext>
            </a:extLst>
          </p:cNvPr>
          <p:cNvSpPr>
            <a:spLocks noGrp="1"/>
          </p:cNvSpPr>
          <p:nvPr>
            <p:ph type="dt" sz="half" idx="10"/>
          </p:nvPr>
        </p:nvSpPr>
        <p:spPr/>
        <p:txBody>
          <a:bodyPr/>
          <a:lstStyle/>
          <a:p>
            <a:fld id="{9FC812EC-BE35-4278-893D-E1E3B72C457D}" type="datetime1">
              <a:rPr lang="en-US" smtClean="0"/>
              <a:t>3/27/2024</a:t>
            </a:fld>
            <a:endParaRPr lang="en-GB"/>
          </a:p>
        </p:txBody>
      </p:sp>
      <p:sp>
        <p:nvSpPr>
          <p:cNvPr id="5" name="Footer Placeholder 4">
            <a:extLst>
              <a:ext uri="{FF2B5EF4-FFF2-40B4-BE49-F238E27FC236}">
                <a16:creationId xmlns:a16="http://schemas.microsoft.com/office/drawing/2014/main" id="{DDDBAD0E-AAAA-8BAD-95CE-869352CDBA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80A5DE-F8AA-8C14-5CF2-B640A1D3BB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623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31B6C-C5B9-D383-9BB8-F2F1AD37C7BD}"/>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B47F856-D10E-343D-B7BC-96D79251EBB9}"/>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382A07-523F-07BD-4C35-77C52A249A80}"/>
              </a:ext>
            </a:extLst>
          </p:cNvPr>
          <p:cNvSpPr>
            <a:spLocks noGrp="1"/>
          </p:cNvSpPr>
          <p:nvPr>
            <p:ph type="dt" sz="half" idx="10"/>
          </p:nvPr>
        </p:nvSpPr>
        <p:spPr/>
        <p:txBody>
          <a:bodyPr/>
          <a:lstStyle/>
          <a:p>
            <a:fld id="{D3789645-4231-418D-BAB8-00DF22F4B14C}" type="datetime1">
              <a:rPr lang="en-US" smtClean="0"/>
              <a:t>3/27/2024</a:t>
            </a:fld>
            <a:endParaRPr lang="en-GB"/>
          </a:p>
        </p:txBody>
      </p:sp>
      <p:sp>
        <p:nvSpPr>
          <p:cNvPr id="5" name="Footer Placeholder 4">
            <a:extLst>
              <a:ext uri="{FF2B5EF4-FFF2-40B4-BE49-F238E27FC236}">
                <a16:creationId xmlns:a16="http://schemas.microsoft.com/office/drawing/2014/main" id="{62B065D0-753E-E677-3E9E-FB8040FB7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0BC020-52EF-1DA0-A4C1-68EB2F7211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645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499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6E78-556F-C51A-EBBC-DD4801BF672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4A5B629-2C1D-DC77-2AA5-374CACE3D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1660787-AF26-0643-48B1-DAF39CE34143}"/>
              </a:ext>
            </a:extLst>
          </p:cNvPr>
          <p:cNvSpPr>
            <a:spLocks noGrp="1"/>
          </p:cNvSpPr>
          <p:nvPr>
            <p:ph type="dt" sz="half" idx="10"/>
          </p:nvPr>
        </p:nvSpPr>
        <p:spPr/>
        <p:txBody>
          <a:bodyPr/>
          <a:lstStyle/>
          <a:p>
            <a:fld id="{F2526FC0-FA9D-4D29-88FB-790E645B522F}" type="datetime1">
              <a:rPr lang="en-US" smtClean="0"/>
              <a:t>3/27/2024</a:t>
            </a:fld>
            <a:endParaRPr lang="en-GB"/>
          </a:p>
        </p:txBody>
      </p:sp>
      <p:sp>
        <p:nvSpPr>
          <p:cNvPr id="5" name="Footer Placeholder 4">
            <a:extLst>
              <a:ext uri="{FF2B5EF4-FFF2-40B4-BE49-F238E27FC236}">
                <a16:creationId xmlns:a16="http://schemas.microsoft.com/office/drawing/2014/main" id="{D0F317EC-8D7B-1901-6841-A5A5A27AB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23F1E5-8F4B-2B07-E3FD-CA24F0BBC7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830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3659-D89D-E84E-555C-1ADA43C15EF0}"/>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34B7690E-3B13-27A4-78A9-9E5C2E30415E}"/>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FB6368-9D40-CDED-A018-779975829DF9}"/>
              </a:ext>
            </a:extLst>
          </p:cNvPr>
          <p:cNvSpPr>
            <a:spLocks noGrp="1"/>
          </p:cNvSpPr>
          <p:nvPr>
            <p:ph type="dt" sz="half" idx="10"/>
          </p:nvPr>
        </p:nvSpPr>
        <p:spPr/>
        <p:txBody>
          <a:bodyPr/>
          <a:lstStyle/>
          <a:p>
            <a:fld id="{37F97161-7880-4A36-BBFF-336B281153D8}" type="datetime1">
              <a:rPr lang="en-US" smtClean="0"/>
              <a:t>3/27/2024</a:t>
            </a:fld>
            <a:endParaRPr lang="en-GB"/>
          </a:p>
        </p:txBody>
      </p:sp>
      <p:sp>
        <p:nvSpPr>
          <p:cNvPr id="5" name="Footer Placeholder 4">
            <a:extLst>
              <a:ext uri="{FF2B5EF4-FFF2-40B4-BE49-F238E27FC236}">
                <a16:creationId xmlns:a16="http://schemas.microsoft.com/office/drawing/2014/main" id="{45FE0954-8BBF-5FFB-D7A3-2EB45C42E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ECF34-EE74-22B2-6A61-1E43779D13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197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01AF-CAB8-4A7A-3B1D-D37AEEDA62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CB89B57-2AE9-3D8C-B85F-231F5F766BA2}"/>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573EB43-DB2D-CAF0-8ED0-7E6B8A7A1C38}"/>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1CD3A8A-CEF4-569E-D0B2-424B7BC3017D}"/>
              </a:ext>
            </a:extLst>
          </p:cNvPr>
          <p:cNvSpPr>
            <a:spLocks noGrp="1"/>
          </p:cNvSpPr>
          <p:nvPr>
            <p:ph type="dt" sz="half" idx="10"/>
          </p:nvPr>
        </p:nvSpPr>
        <p:spPr/>
        <p:txBody>
          <a:bodyPr/>
          <a:lstStyle/>
          <a:p>
            <a:fld id="{882526C1-1BBA-442B-B472-1DF066E9E710}" type="datetime1">
              <a:rPr lang="en-US" smtClean="0"/>
              <a:t>3/27/2024</a:t>
            </a:fld>
            <a:endParaRPr lang="en-GB"/>
          </a:p>
        </p:txBody>
      </p:sp>
      <p:sp>
        <p:nvSpPr>
          <p:cNvPr id="6" name="Footer Placeholder 5">
            <a:extLst>
              <a:ext uri="{FF2B5EF4-FFF2-40B4-BE49-F238E27FC236}">
                <a16:creationId xmlns:a16="http://schemas.microsoft.com/office/drawing/2014/main" id="{461F4052-0E31-7F9D-8D2F-FD44DCF80D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38783E-1200-C4ED-C1DD-A3E73C125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946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CE8-9372-E7D1-9693-2B1A96140371}"/>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31DFE6-DEC2-8A4D-ED8E-3468B41968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B60D4C8-66DE-BD5D-5D37-E99388E428EF}"/>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9E01705-49B4-0A0C-ED46-16E88F13C97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980E45-4D48-82E2-3FA7-DD41662C103A}"/>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62D6257-39B9-C75A-01C9-47D4A8433B04}"/>
              </a:ext>
            </a:extLst>
          </p:cNvPr>
          <p:cNvSpPr>
            <a:spLocks noGrp="1"/>
          </p:cNvSpPr>
          <p:nvPr>
            <p:ph type="dt" sz="half" idx="10"/>
          </p:nvPr>
        </p:nvSpPr>
        <p:spPr/>
        <p:txBody>
          <a:bodyPr/>
          <a:lstStyle/>
          <a:p>
            <a:fld id="{62B99262-456C-4277-9775-2E79B242EE4E}" type="datetime1">
              <a:rPr lang="en-US" smtClean="0"/>
              <a:t>3/27/2024</a:t>
            </a:fld>
            <a:endParaRPr lang="en-GB"/>
          </a:p>
        </p:txBody>
      </p:sp>
      <p:sp>
        <p:nvSpPr>
          <p:cNvPr id="8" name="Footer Placeholder 7">
            <a:extLst>
              <a:ext uri="{FF2B5EF4-FFF2-40B4-BE49-F238E27FC236}">
                <a16:creationId xmlns:a16="http://schemas.microsoft.com/office/drawing/2014/main" id="{1B1DD37A-7A10-8B18-92DE-639F77738B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2D47B3F-AFBC-C87E-CFD4-1A8B3DCB07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282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DA0A-FCAE-FC82-884C-34189DFB1B0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9E66848-8D68-E1BE-5C46-F51ABAD1E28C}"/>
              </a:ext>
            </a:extLst>
          </p:cNvPr>
          <p:cNvSpPr>
            <a:spLocks noGrp="1"/>
          </p:cNvSpPr>
          <p:nvPr>
            <p:ph type="dt" sz="half" idx="10"/>
          </p:nvPr>
        </p:nvSpPr>
        <p:spPr/>
        <p:txBody>
          <a:bodyPr/>
          <a:lstStyle/>
          <a:p>
            <a:fld id="{7270A688-E8BE-46CB-A70C-6DB66256298A}" type="datetime1">
              <a:rPr lang="en-US" smtClean="0"/>
              <a:t>3/27/2024</a:t>
            </a:fld>
            <a:endParaRPr lang="en-GB"/>
          </a:p>
        </p:txBody>
      </p:sp>
      <p:sp>
        <p:nvSpPr>
          <p:cNvPr id="4" name="Footer Placeholder 3">
            <a:extLst>
              <a:ext uri="{FF2B5EF4-FFF2-40B4-BE49-F238E27FC236}">
                <a16:creationId xmlns:a16="http://schemas.microsoft.com/office/drawing/2014/main" id="{575D3D2C-CE8D-92E5-E842-DA8984257D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D2397D-6FEC-8E54-EB6D-7F65340237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511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7E05A3-C414-F421-4C07-E4801178A024}"/>
              </a:ext>
            </a:extLst>
          </p:cNvPr>
          <p:cNvSpPr>
            <a:spLocks noGrp="1"/>
          </p:cNvSpPr>
          <p:nvPr>
            <p:ph type="dt" sz="half" idx="10"/>
          </p:nvPr>
        </p:nvSpPr>
        <p:spPr/>
        <p:txBody>
          <a:bodyPr/>
          <a:lstStyle/>
          <a:p>
            <a:fld id="{6120D834-F2F8-4FE8-8E79-843929FA03A6}" type="datetime1">
              <a:rPr lang="en-US" smtClean="0"/>
              <a:t>3/27/2024</a:t>
            </a:fld>
            <a:endParaRPr lang="en-GB"/>
          </a:p>
        </p:txBody>
      </p:sp>
      <p:sp>
        <p:nvSpPr>
          <p:cNvPr id="3" name="Footer Placeholder 2">
            <a:extLst>
              <a:ext uri="{FF2B5EF4-FFF2-40B4-BE49-F238E27FC236}">
                <a16:creationId xmlns:a16="http://schemas.microsoft.com/office/drawing/2014/main" id="{04E7F232-F669-2B8B-6D18-63157DB97D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5C50B6-6F98-2C4B-7D2F-25F05B882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85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EB08-A2D9-0A95-36C8-47A56C7F6BF0}"/>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6480D524-E3E7-34AE-C9AD-AE192D674E1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24FCEE3-A931-3DA9-B927-3590C5E6D5C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1DC75D8-271F-14A0-2BAB-F5BAE602610D}"/>
              </a:ext>
            </a:extLst>
          </p:cNvPr>
          <p:cNvSpPr>
            <a:spLocks noGrp="1"/>
          </p:cNvSpPr>
          <p:nvPr>
            <p:ph type="dt" sz="half" idx="10"/>
          </p:nvPr>
        </p:nvSpPr>
        <p:spPr/>
        <p:txBody>
          <a:bodyPr/>
          <a:lstStyle/>
          <a:p>
            <a:fld id="{DC6C51BC-E86F-46C2-A345-EACF35839F9D}" type="datetime1">
              <a:rPr lang="en-US" smtClean="0"/>
              <a:t>3/27/2024</a:t>
            </a:fld>
            <a:endParaRPr lang="en-GB"/>
          </a:p>
        </p:txBody>
      </p:sp>
      <p:sp>
        <p:nvSpPr>
          <p:cNvPr id="6" name="Footer Placeholder 5">
            <a:extLst>
              <a:ext uri="{FF2B5EF4-FFF2-40B4-BE49-F238E27FC236}">
                <a16:creationId xmlns:a16="http://schemas.microsoft.com/office/drawing/2014/main" id="{8BC471B0-D16A-2CD0-EF00-DFCD80936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9FE0DB-4E2F-7C1F-1E29-FC9BB3C853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862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3F3-9626-3FAE-9B27-5826D2748495}"/>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989F275A-0864-A12B-F851-DD518176710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E1D31376-319D-ACC3-6059-77FFCC4D2ED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5BE73FF-1051-0EAB-6A8A-563F2B0DF3F7}"/>
              </a:ext>
            </a:extLst>
          </p:cNvPr>
          <p:cNvSpPr>
            <a:spLocks noGrp="1"/>
          </p:cNvSpPr>
          <p:nvPr>
            <p:ph type="dt" sz="half" idx="10"/>
          </p:nvPr>
        </p:nvSpPr>
        <p:spPr/>
        <p:txBody>
          <a:bodyPr/>
          <a:lstStyle/>
          <a:p>
            <a:fld id="{B7FB5BC6-9535-4396-A68F-A979E37226F0}" type="datetime1">
              <a:rPr lang="en-US" smtClean="0"/>
              <a:t>3/27/2024</a:t>
            </a:fld>
            <a:endParaRPr lang="en-GB"/>
          </a:p>
        </p:txBody>
      </p:sp>
      <p:sp>
        <p:nvSpPr>
          <p:cNvPr id="6" name="Footer Placeholder 5">
            <a:extLst>
              <a:ext uri="{FF2B5EF4-FFF2-40B4-BE49-F238E27FC236}">
                <a16:creationId xmlns:a16="http://schemas.microsoft.com/office/drawing/2014/main" id="{A737A769-6A06-543C-3548-A7B117B9C5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C7E083-D25A-0BCF-EDFD-DB4A23177F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155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3F6F6-2ED7-1B40-10E8-8927B2B6B8E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4BBC3DA-09D3-C165-B9FA-90BE3D4CC7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46223E-4460-DAD6-9577-36E2C5A0260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F90C639-D0D3-4617-8AEC-52B0170AE91C}" type="datetime1">
              <a:rPr lang="en-US" smtClean="0"/>
              <a:t>3/27/2024</a:t>
            </a:fld>
            <a:endParaRPr lang="en-GB"/>
          </a:p>
        </p:txBody>
      </p:sp>
      <p:sp>
        <p:nvSpPr>
          <p:cNvPr id="5" name="Footer Placeholder 4">
            <a:extLst>
              <a:ext uri="{FF2B5EF4-FFF2-40B4-BE49-F238E27FC236}">
                <a16:creationId xmlns:a16="http://schemas.microsoft.com/office/drawing/2014/main" id="{F6B65BCE-B455-0D36-62E8-F0235CF8680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0362C13-F410-45F0-0E0D-EB476DA8DEE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26919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ms.univ-cotedazur.fr/2023/course/view.php?id=17928" TargetMode="External"/><Relationship Id="rId1" Type="http://schemas.openxmlformats.org/officeDocument/2006/relationships/slideLayout" Target="../slideLayouts/slideLayout12.xml"/><Relationship Id="rId4" Type="http://schemas.openxmlformats.org/officeDocument/2006/relationships/hyperlink" Target="https://arxiv.org/abs/2010.1192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jpg"/><Relationship Id="rId18" Type="http://schemas.openxmlformats.org/officeDocument/2006/relationships/image" Target="../media/image10.jp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1.jpg"/><Relationship Id="rId17" Type="http://schemas.openxmlformats.org/officeDocument/2006/relationships/image" Target="../media/image7.jpg"/><Relationship Id="rId2" Type="http://schemas.openxmlformats.org/officeDocument/2006/relationships/image" Target="../media/image16.png"/><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jpg"/><Relationship Id="rId5" Type="http://schemas.openxmlformats.org/officeDocument/2006/relationships/image" Target="../media/image19.png"/><Relationship Id="rId15" Type="http://schemas.openxmlformats.org/officeDocument/2006/relationships/image" Target="../media/image9.jpg"/><Relationship Id="rId10" Type="http://schemas.openxmlformats.org/officeDocument/2006/relationships/image" Target="../media/image24.png"/><Relationship Id="rId19" Type="http://schemas.openxmlformats.org/officeDocument/2006/relationships/image" Target="../media/image13.jp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7.jpg"/><Relationship Id="rId10" Type="http://schemas.openxmlformats.org/officeDocument/2006/relationships/image" Target="../media/image14.jpg"/><Relationship Id="rId4" Type="http://schemas.openxmlformats.org/officeDocument/2006/relationships/image" Target="../media/image12.jpg"/><Relationship Id="rId9"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B3B4-B9FB-9C94-690B-2479F09B699D}"/>
              </a:ext>
            </a:extLst>
          </p:cNvPr>
          <p:cNvSpPr>
            <a:spLocks noGrp="1"/>
          </p:cNvSpPr>
          <p:nvPr>
            <p:ph type="title"/>
          </p:nvPr>
        </p:nvSpPr>
        <p:spPr>
          <a:xfrm>
            <a:off x="558672" y="3114543"/>
            <a:ext cx="7980565" cy="581884"/>
          </a:xfrm>
        </p:spPr>
        <p:txBody>
          <a:bodyPr vert="horz" lIns="91440" tIns="45720" rIns="91440" bIns="45720" rtlCol="0" anchor="b">
            <a:noAutofit/>
          </a:bodyPr>
          <a:lstStyle/>
          <a:p>
            <a:pPr fontAlgn="ctr" latinLnBrk="0"/>
            <a:r>
              <a:rPr lang="en-US" sz="2000" kern="1200" dirty="0">
                <a:solidFill>
                  <a:schemeClr val="tx2"/>
                </a:solidFill>
                <a:latin typeface="Aptos Display (Headings)"/>
              </a:rPr>
              <a:t>Prabal Ghosh</a:t>
            </a:r>
            <a:br>
              <a:rPr lang="en-US" sz="2000" kern="1200" dirty="0">
                <a:solidFill>
                  <a:schemeClr val="tx2"/>
                </a:solidFill>
                <a:latin typeface="Aptos Display (Headings)"/>
              </a:rPr>
            </a:br>
            <a:r>
              <a:rPr lang="en-US" sz="2000" kern="1200" dirty="0">
                <a:solidFill>
                  <a:schemeClr val="tx2"/>
                </a:solidFill>
                <a:latin typeface="Aptos Display (Headings)"/>
              </a:rPr>
              <a:t>Côte d'Azur University</a:t>
            </a:r>
            <a:br>
              <a:rPr lang="en-US" sz="2000" kern="1200" dirty="0">
                <a:solidFill>
                  <a:schemeClr val="tx2"/>
                </a:solidFill>
                <a:latin typeface="Aptos Display (Headings)"/>
              </a:rPr>
            </a:br>
            <a:r>
              <a:rPr lang="en-GB" sz="2000" b="1" dirty="0">
                <a:solidFill>
                  <a:srgbClr val="00537B"/>
                </a:solidFill>
                <a:effectLst/>
                <a:latin typeface="Aptos Display (Headings)"/>
              </a:rPr>
              <a:t>AIQDSC34 - ECUE More on Deep Learning Algorithms</a:t>
            </a:r>
            <a:br>
              <a:rPr lang="en-GB" sz="2000" b="1" dirty="0">
                <a:solidFill>
                  <a:srgbClr val="00537B"/>
                </a:solidFill>
                <a:effectLst/>
                <a:latin typeface="Aptos Display (Headings)"/>
              </a:rPr>
            </a:br>
            <a:r>
              <a:rPr lang="en-GB" sz="2000" b="1" dirty="0">
                <a:solidFill>
                  <a:srgbClr val="00537B"/>
                </a:solidFill>
                <a:latin typeface="Aptos Display (Headings)"/>
              </a:rPr>
              <a:t>28/03/2024</a:t>
            </a:r>
            <a:br>
              <a:rPr lang="en-GB" sz="2000" b="0" i="0" u="none" strike="noStrike" dirty="0">
                <a:solidFill>
                  <a:srgbClr val="495057"/>
                </a:solidFill>
                <a:effectLst/>
                <a:latin typeface="Aptos Display (Headings)"/>
                <a:hlinkClick r:id="rId2"/>
              </a:rPr>
            </a:br>
            <a:endParaRPr lang="en-US" sz="2000" kern="1200" dirty="0">
              <a:solidFill>
                <a:schemeClr val="tx2"/>
              </a:solidFill>
              <a:latin typeface="Aptos Display (Headings)"/>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5E2EDBF7-D369-55E0-E5A4-DDA75F470402}"/>
              </a:ext>
            </a:extLst>
          </p:cNvPr>
          <p:cNvPicPr>
            <a:picLocks noChangeAspect="1"/>
          </p:cNvPicPr>
          <p:nvPr/>
        </p:nvPicPr>
        <p:blipFill>
          <a:blip r:embed="rId3"/>
          <a:stretch>
            <a:fillRect/>
          </a:stretch>
        </p:blipFill>
        <p:spPr>
          <a:xfrm>
            <a:off x="226756" y="373283"/>
            <a:ext cx="8644398" cy="1861204"/>
          </a:xfrm>
          <a:prstGeom prst="rect">
            <a:avLst/>
          </a:prstGeom>
        </p:spPr>
      </p:pic>
      <p:sp>
        <p:nvSpPr>
          <p:cNvPr id="7" name="TextBox 6">
            <a:extLst>
              <a:ext uri="{FF2B5EF4-FFF2-40B4-BE49-F238E27FC236}">
                <a16:creationId xmlns:a16="http://schemas.microsoft.com/office/drawing/2014/main" id="{D7860FE8-032B-920D-AEB9-5AA4325F1937}"/>
              </a:ext>
            </a:extLst>
          </p:cNvPr>
          <p:cNvSpPr txBox="1"/>
          <p:nvPr/>
        </p:nvSpPr>
        <p:spPr>
          <a:xfrm>
            <a:off x="-229" y="4760278"/>
            <a:ext cx="4572000" cy="369332"/>
          </a:xfrm>
          <a:prstGeom prst="rect">
            <a:avLst/>
          </a:prstGeom>
          <a:noFill/>
        </p:spPr>
        <p:txBody>
          <a:bodyPr wrap="square">
            <a:spAutoFit/>
          </a:bodyPr>
          <a:lstStyle/>
          <a:p>
            <a:r>
              <a:rPr lang="en-GB" dirty="0">
                <a:hlinkClick r:id="rId4"/>
              </a:rPr>
              <a:t>https://arxiv.org/abs/2010.11929</a:t>
            </a:r>
            <a:endParaRPr lang="en-GB" dirty="0"/>
          </a:p>
        </p:txBody>
      </p:sp>
      <p:sp>
        <p:nvSpPr>
          <p:cNvPr id="4" name="Slide Number Placeholder 3">
            <a:extLst>
              <a:ext uri="{FF2B5EF4-FFF2-40B4-BE49-F238E27FC236}">
                <a16:creationId xmlns:a16="http://schemas.microsoft.com/office/drawing/2014/main" id="{996303D6-9DA8-FBE6-A33B-655750483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74602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986028"/>
            <a:ext cx="167640" cy="1151096"/>
            <a:chOff x="4397121" y="1314703"/>
            <a:chExt cx="223520" cy="1534795"/>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sp>
          <p:nvSpPr>
            <p:cNvPr id="42" name="object 42"/>
            <p:cNvSpPr/>
            <p:nvPr/>
          </p:nvSpPr>
          <p:spPr>
            <a:xfrm>
              <a:off x="4408043" y="1314703"/>
              <a:ext cx="190500" cy="657225"/>
            </a:xfrm>
            <a:custGeom>
              <a:avLst/>
              <a:gdLst/>
              <a:ahLst/>
              <a:cxnLst/>
              <a:rect l="l" t="t" r="r" b="b"/>
              <a:pathLst>
                <a:path w="190500" h="657225">
                  <a:moveTo>
                    <a:pt x="0" y="467169"/>
                  </a:moveTo>
                  <a:lnTo>
                    <a:pt x="96545" y="657021"/>
                  </a:lnTo>
                  <a:lnTo>
                    <a:pt x="160153" y="527621"/>
                  </a:lnTo>
                  <a:lnTo>
                    <a:pt x="76619" y="527621"/>
                  </a:lnTo>
                  <a:lnTo>
                    <a:pt x="0" y="467169"/>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grpSp>
      <p:sp>
        <p:nvSpPr>
          <p:cNvPr id="43" name="object 43"/>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4" name="object 44"/>
          <p:cNvGrpSpPr/>
          <p:nvPr/>
        </p:nvGrpSpPr>
        <p:grpSpPr>
          <a:xfrm>
            <a:off x="2057124" y="4153805"/>
            <a:ext cx="175259" cy="963454"/>
            <a:chOff x="2742831" y="5538406"/>
            <a:chExt cx="233679" cy="1284605"/>
          </a:xfrm>
        </p:grpSpPr>
        <p:sp>
          <p:nvSpPr>
            <p:cNvPr id="45" name="object 45"/>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6" name="object 46"/>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7" name="object 47"/>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8" name="object 48"/>
          <p:cNvGrpSpPr/>
          <p:nvPr/>
        </p:nvGrpSpPr>
        <p:grpSpPr>
          <a:xfrm>
            <a:off x="3293079" y="4153805"/>
            <a:ext cx="175259" cy="963454"/>
            <a:chOff x="4390771" y="5538406"/>
            <a:chExt cx="233679" cy="1284605"/>
          </a:xfrm>
        </p:grpSpPr>
        <p:sp>
          <p:nvSpPr>
            <p:cNvPr id="49" name="object 49"/>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0" name="object 50"/>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2" name="object 52"/>
          <p:cNvGrpSpPr/>
          <p:nvPr/>
        </p:nvGrpSpPr>
        <p:grpSpPr>
          <a:xfrm>
            <a:off x="4529033" y="4153805"/>
            <a:ext cx="175259" cy="963454"/>
            <a:chOff x="6038710" y="5538406"/>
            <a:chExt cx="233679" cy="1284605"/>
          </a:xfrm>
        </p:grpSpPr>
        <p:sp>
          <p:nvSpPr>
            <p:cNvPr id="53" name="object 53"/>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4" name="object 54"/>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5" name="object 55"/>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6" name="object 56"/>
          <p:cNvGrpSpPr/>
          <p:nvPr/>
        </p:nvGrpSpPr>
        <p:grpSpPr>
          <a:xfrm>
            <a:off x="7093573" y="4153805"/>
            <a:ext cx="175259" cy="963454"/>
            <a:chOff x="9458096" y="5538406"/>
            <a:chExt cx="233679" cy="1284605"/>
          </a:xfrm>
        </p:grpSpPr>
        <p:sp>
          <p:nvSpPr>
            <p:cNvPr id="57" name="object 57"/>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8" name="object 58"/>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9" name="object 59"/>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60" name="object 60"/>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1" name="object 61"/>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2" name="object 62"/>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3" name="object 63"/>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4" name="object 64"/>
          <p:cNvGrpSpPr/>
          <p:nvPr/>
        </p:nvGrpSpPr>
        <p:grpSpPr>
          <a:xfrm>
            <a:off x="2057124" y="2472519"/>
            <a:ext cx="175259" cy="648652"/>
            <a:chOff x="2742831" y="3296691"/>
            <a:chExt cx="233679" cy="864869"/>
          </a:xfrm>
        </p:grpSpPr>
        <p:sp>
          <p:nvSpPr>
            <p:cNvPr id="65" name="object 65"/>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6" name="object 66"/>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7" name="object 67"/>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8" name="object 68"/>
          <p:cNvGrpSpPr/>
          <p:nvPr/>
        </p:nvGrpSpPr>
        <p:grpSpPr>
          <a:xfrm>
            <a:off x="3293079" y="2472519"/>
            <a:ext cx="175259" cy="648652"/>
            <a:chOff x="4390771" y="3296691"/>
            <a:chExt cx="233679" cy="864869"/>
          </a:xfrm>
        </p:grpSpPr>
        <p:sp>
          <p:nvSpPr>
            <p:cNvPr id="69" name="object 6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0" name="object 7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1" name="object 7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2" name="object 72"/>
          <p:cNvGrpSpPr/>
          <p:nvPr/>
        </p:nvGrpSpPr>
        <p:grpSpPr>
          <a:xfrm>
            <a:off x="4529033" y="2472519"/>
            <a:ext cx="175259" cy="648652"/>
            <a:chOff x="6038710" y="3296691"/>
            <a:chExt cx="233679" cy="864869"/>
          </a:xfrm>
        </p:grpSpPr>
        <p:sp>
          <p:nvSpPr>
            <p:cNvPr id="73" name="object 7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4" name="object 74"/>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5" name="object 7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6" name="object 76"/>
          <p:cNvGrpSpPr/>
          <p:nvPr/>
        </p:nvGrpSpPr>
        <p:grpSpPr>
          <a:xfrm>
            <a:off x="6735251" y="2472518"/>
            <a:ext cx="894874" cy="1684973"/>
            <a:chOff x="8980334" y="3296691"/>
            <a:chExt cx="1193165" cy="2246630"/>
          </a:xfrm>
        </p:grpSpPr>
        <p:sp>
          <p:nvSpPr>
            <p:cNvPr id="77" name="object 77"/>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8" name="object 78"/>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9" name="object 79"/>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80" name="object 80"/>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1" name="object 81"/>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2" name="object 8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3" name="object 83"/>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4" name="object 84"/>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5" name="object 85"/>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6" name="object 86"/>
          <p:cNvGrpSpPr/>
          <p:nvPr/>
        </p:nvGrpSpPr>
        <p:grpSpPr>
          <a:xfrm>
            <a:off x="1697488" y="3422779"/>
            <a:ext cx="894874" cy="736283"/>
            <a:chOff x="2263317" y="4563706"/>
            <a:chExt cx="1193165" cy="981710"/>
          </a:xfrm>
        </p:grpSpPr>
        <p:sp>
          <p:nvSpPr>
            <p:cNvPr id="87" name="object 87"/>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8" name="object 88"/>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9" name="object 89"/>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0" name="object 90"/>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1" name="object 91"/>
          <p:cNvGrpSpPr/>
          <p:nvPr/>
        </p:nvGrpSpPr>
        <p:grpSpPr>
          <a:xfrm>
            <a:off x="2933604" y="3421598"/>
            <a:ext cx="894874" cy="736283"/>
            <a:chOff x="3911472" y="4562131"/>
            <a:chExt cx="1193165" cy="981710"/>
          </a:xfrm>
        </p:grpSpPr>
        <p:sp>
          <p:nvSpPr>
            <p:cNvPr id="92" name="object 92"/>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3" name="object 93"/>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4" name="object 94"/>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5" name="object 95"/>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6" name="object 96"/>
          <p:cNvGrpSpPr/>
          <p:nvPr/>
        </p:nvGrpSpPr>
        <p:grpSpPr>
          <a:xfrm>
            <a:off x="4167930" y="3421598"/>
            <a:ext cx="894874" cy="736283"/>
            <a:chOff x="5557240" y="4562131"/>
            <a:chExt cx="1193165" cy="981710"/>
          </a:xfrm>
        </p:grpSpPr>
        <p:sp>
          <p:nvSpPr>
            <p:cNvPr id="97" name="object 97"/>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8" name="object 98"/>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9" name="object 99"/>
          <p:cNvSpPr txBox="1"/>
          <p:nvPr/>
        </p:nvSpPr>
        <p:spPr>
          <a:xfrm>
            <a:off x="4327654" y="3452359"/>
            <a:ext cx="79709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0" name="object 100"/>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1" name="object 101"/>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2" name="object 102"/>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3" name="object 103"/>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4" name="object 10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5" name="object 10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6" name="object 106"/>
          <p:cNvSpPr txBox="1"/>
          <p:nvPr/>
        </p:nvSpPr>
        <p:spPr>
          <a:xfrm>
            <a:off x="154911" y="1009002"/>
            <a:ext cx="1814036" cy="655949"/>
          </a:xfrm>
          <a:prstGeom prst="rect">
            <a:avLst/>
          </a:prstGeom>
        </p:spPr>
        <p:txBody>
          <a:bodyPr vert="horz" wrap="square" lIns="0" tIns="9525" rIns="0" bIns="0" rtlCol="0">
            <a:spAutoFit/>
          </a:bodyPr>
          <a:lstStyle/>
          <a:p>
            <a:pPr marL="9525">
              <a:spcBef>
                <a:spcPts val="75"/>
              </a:spcBef>
            </a:pPr>
            <a:r>
              <a:rPr sz="2100" spc="-71" dirty="0">
                <a:solidFill>
                  <a:schemeClr val="tx2"/>
                </a:solidFill>
                <a:latin typeface="Liberation Sans Narrow"/>
                <a:cs typeface="Liberation Sans Narrow"/>
              </a:rPr>
              <a:t>Positional</a:t>
            </a:r>
            <a:r>
              <a:rPr sz="2100" spc="-49" dirty="0">
                <a:solidFill>
                  <a:schemeClr val="tx2"/>
                </a:solidFill>
                <a:latin typeface="Liberation Sans Narrow"/>
                <a:cs typeface="Liberation Sans Narrow"/>
              </a:rPr>
              <a:t> </a:t>
            </a:r>
            <a:r>
              <a:rPr lang="en-GB" sz="2100" spc="-83" dirty="0">
                <a:solidFill>
                  <a:schemeClr val="tx2"/>
                </a:solidFill>
                <a:latin typeface="Liberation Sans Narrow"/>
                <a:cs typeface="Liberation Sans Narrow"/>
              </a:rPr>
              <a:t>Embedding</a:t>
            </a:r>
            <a:r>
              <a:rPr sz="2100" spc="-83" dirty="0">
                <a:solidFill>
                  <a:schemeClr val="tx2"/>
                </a:solidFill>
                <a:latin typeface="Liberation Sans Narrow"/>
                <a:cs typeface="Liberation Sans Narrow"/>
              </a:rPr>
              <a:t>:</a:t>
            </a:r>
            <a:endParaRPr sz="2100" dirty="0">
              <a:solidFill>
                <a:schemeClr val="tx2"/>
              </a:solidFill>
              <a:latin typeface="Liberation Sans Narrow"/>
              <a:cs typeface="Liberation Sans Narrow"/>
            </a:endParaRPr>
          </a:p>
        </p:txBody>
      </p:sp>
      <p:sp>
        <p:nvSpPr>
          <p:cNvPr id="107" name="object 107"/>
          <p:cNvSpPr txBox="1"/>
          <p:nvPr/>
        </p:nvSpPr>
        <p:spPr>
          <a:xfrm>
            <a:off x="2058457" y="601809"/>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1</a:t>
            </a:r>
            <a:endParaRPr sz="2100">
              <a:latin typeface="FreeSerif"/>
              <a:cs typeface="FreeSerif"/>
            </a:endParaRPr>
          </a:p>
        </p:txBody>
      </p:sp>
      <p:sp>
        <p:nvSpPr>
          <p:cNvPr id="108" name="object 108"/>
          <p:cNvSpPr/>
          <p:nvPr/>
        </p:nvSpPr>
        <p:spPr>
          <a:xfrm>
            <a:off x="2073259" y="988409"/>
            <a:ext cx="142875" cy="492919"/>
          </a:xfrm>
          <a:custGeom>
            <a:avLst/>
            <a:gdLst/>
            <a:ahLst/>
            <a:cxnLst/>
            <a:rect l="l" t="t" r="r" b="b"/>
            <a:pathLst>
              <a:path w="190500" h="657225">
                <a:moveTo>
                  <a:pt x="0" y="467182"/>
                </a:moveTo>
                <a:lnTo>
                  <a:pt x="96532" y="657034"/>
                </a:lnTo>
                <a:lnTo>
                  <a:pt x="160142" y="527621"/>
                </a:lnTo>
                <a:lnTo>
                  <a:pt x="76606" y="527621"/>
                </a:lnTo>
                <a:lnTo>
                  <a:pt x="0" y="467182"/>
                </a:lnTo>
                <a:close/>
              </a:path>
              <a:path w="190500" h="657225">
                <a:moveTo>
                  <a:pt x="111125" y="0"/>
                </a:moveTo>
                <a:lnTo>
                  <a:pt x="73025" y="254"/>
                </a:lnTo>
                <a:lnTo>
                  <a:pt x="76606" y="527621"/>
                </a:lnTo>
                <a:lnTo>
                  <a:pt x="160142" y="527621"/>
                </a:lnTo>
                <a:lnTo>
                  <a:pt x="160267" y="527367"/>
                </a:lnTo>
                <a:lnTo>
                  <a:pt x="114706" y="527367"/>
                </a:lnTo>
                <a:lnTo>
                  <a:pt x="111125" y="0"/>
                </a:lnTo>
                <a:close/>
              </a:path>
              <a:path w="190500" h="657225">
                <a:moveTo>
                  <a:pt x="190487" y="465886"/>
                </a:moveTo>
                <a:lnTo>
                  <a:pt x="114706" y="527367"/>
                </a:lnTo>
                <a:lnTo>
                  <a:pt x="160267" y="527367"/>
                </a:lnTo>
                <a:lnTo>
                  <a:pt x="190487" y="465886"/>
                </a:lnTo>
                <a:close/>
              </a:path>
            </a:pathLst>
          </a:custGeom>
          <a:solidFill>
            <a:srgbClr val="595959"/>
          </a:solidFill>
        </p:spPr>
        <p:txBody>
          <a:bodyPr wrap="square" lIns="0" tIns="0" rIns="0" bIns="0" rtlCol="0"/>
          <a:lstStyle/>
          <a:p>
            <a:endParaRPr sz="1350"/>
          </a:p>
        </p:txBody>
      </p:sp>
      <p:sp>
        <p:nvSpPr>
          <p:cNvPr id="109" name="object 109"/>
          <p:cNvSpPr txBox="1"/>
          <p:nvPr/>
        </p:nvSpPr>
        <p:spPr>
          <a:xfrm>
            <a:off x="3291231" y="599418"/>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2</a:t>
            </a:r>
            <a:endParaRPr sz="2100">
              <a:latin typeface="FreeSerif"/>
              <a:cs typeface="FreeSerif"/>
            </a:endParaRPr>
          </a:p>
        </p:txBody>
      </p:sp>
      <p:sp>
        <p:nvSpPr>
          <p:cNvPr id="110" name="object 110"/>
          <p:cNvSpPr txBox="1"/>
          <p:nvPr/>
        </p:nvSpPr>
        <p:spPr>
          <a:xfrm>
            <a:off x="4520679" y="604066"/>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3</a:t>
            </a:r>
            <a:endParaRPr sz="2100">
              <a:latin typeface="FreeSerif"/>
              <a:cs typeface="FreeSerif"/>
            </a:endParaRPr>
          </a:p>
        </p:txBody>
      </p:sp>
      <p:sp>
        <p:nvSpPr>
          <p:cNvPr id="111" name="object 111"/>
          <p:cNvSpPr/>
          <p:nvPr/>
        </p:nvSpPr>
        <p:spPr>
          <a:xfrm>
            <a:off x="4535471" y="990676"/>
            <a:ext cx="142875" cy="492919"/>
          </a:xfrm>
          <a:custGeom>
            <a:avLst/>
            <a:gdLst/>
            <a:ahLst/>
            <a:cxnLst/>
            <a:rect l="l" t="t" r="r" b="b"/>
            <a:pathLst>
              <a:path w="190500" h="657225">
                <a:moveTo>
                  <a:pt x="0" y="467182"/>
                </a:moveTo>
                <a:lnTo>
                  <a:pt x="96545" y="657021"/>
                </a:lnTo>
                <a:lnTo>
                  <a:pt x="160153" y="527621"/>
                </a:lnTo>
                <a:lnTo>
                  <a:pt x="76619" y="527621"/>
                </a:lnTo>
                <a:lnTo>
                  <a:pt x="0" y="467182"/>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sp>
        <p:nvSpPr>
          <p:cNvPr id="112" name="object 112"/>
          <p:cNvSpPr txBox="1"/>
          <p:nvPr/>
        </p:nvSpPr>
        <p:spPr>
          <a:xfrm>
            <a:off x="7092972" y="599418"/>
            <a:ext cx="172403" cy="655949"/>
          </a:xfrm>
          <a:prstGeom prst="rect">
            <a:avLst/>
          </a:prstGeom>
        </p:spPr>
        <p:txBody>
          <a:bodyPr vert="horz" wrap="square" lIns="0" tIns="9525" rIns="0" bIns="0" rtlCol="0">
            <a:spAutoFit/>
          </a:bodyPr>
          <a:lstStyle/>
          <a:p>
            <a:pPr marL="9525">
              <a:spcBef>
                <a:spcPts val="75"/>
              </a:spcBef>
            </a:pPr>
            <a:r>
              <a:rPr sz="2100" spc="109" dirty="0">
                <a:solidFill>
                  <a:srgbClr val="C00000"/>
                </a:solidFill>
                <a:latin typeface="FreeSerif"/>
                <a:cs typeface="FreeSerif"/>
              </a:rPr>
              <a:t>𝑛</a:t>
            </a:r>
            <a:endParaRPr sz="2100">
              <a:latin typeface="FreeSerif"/>
              <a:cs typeface="FreeSerif"/>
            </a:endParaRPr>
          </a:p>
        </p:txBody>
      </p:sp>
      <p:sp>
        <p:nvSpPr>
          <p:cNvPr id="113" name="object 113"/>
          <p:cNvSpPr/>
          <p:nvPr/>
        </p:nvSpPr>
        <p:spPr>
          <a:xfrm>
            <a:off x="7107679" y="986028"/>
            <a:ext cx="142875" cy="492919"/>
          </a:xfrm>
          <a:custGeom>
            <a:avLst/>
            <a:gdLst/>
            <a:ahLst/>
            <a:cxnLst/>
            <a:rect l="l" t="t" r="r" b="b"/>
            <a:pathLst>
              <a:path w="190500" h="657225">
                <a:moveTo>
                  <a:pt x="0" y="467169"/>
                </a:moveTo>
                <a:lnTo>
                  <a:pt x="96532" y="657021"/>
                </a:lnTo>
                <a:lnTo>
                  <a:pt x="160140" y="527621"/>
                </a:lnTo>
                <a:lnTo>
                  <a:pt x="76606" y="527621"/>
                </a:lnTo>
                <a:lnTo>
                  <a:pt x="0" y="467169"/>
                </a:lnTo>
                <a:close/>
              </a:path>
              <a:path w="190500" h="657225">
                <a:moveTo>
                  <a:pt x="111137" y="0"/>
                </a:moveTo>
                <a:lnTo>
                  <a:pt x="73037" y="254"/>
                </a:lnTo>
                <a:lnTo>
                  <a:pt x="76606" y="527621"/>
                </a:lnTo>
                <a:lnTo>
                  <a:pt x="160140" y="527621"/>
                </a:lnTo>
                <a:lnTo>
                  <a:pt x="160272" y="527354"/>
                </a:lnTo>
                <a:lnTo>
                  <a:pt x="114706" y="527354"/>
                </a:lnTo>
                <a:lnTo>
                  <a:pt x="111137" y="0"/>
                </a:lnTo>
                <a:close/>
              </a:path>
              <a:path w="190500" h="657225">
                <a:moveTo>
                  <a:pt x="190487" y="465886"/>
                </a:moveTo>
                <a:lnTo>
                  <a:pt x="114706" y="527354"/>
                </a:lnTo>
                <a:lnTo>
                  <a:pt x="160272" y="527354"/>
                </a:lnTo>
                <a:lnTo>
                  <a:pt x="190487" y="465886"/>
                </a:lnTo>
                <a:close/>
              </a:path>
            </a:pathLst>
          </a:custGeom>
          <a:solidFill>
            <a:srgbClr val="595959"/>
          </a:solidFill>
        </p:spPr>
        <p:txBody>
          <a:bodyPr wrap="square" lIns="0" tIns="0" rIns="0" bIns="0" rtlCol="0"/>
          <a:lstStyle/>
          <a:p>
            <a:endParaRPr sz="1350"/>
          </a:p>
        </p:txBody>
      </p:sp>
      <p:sp>
        <p:nvSpPr>
          <p:cNvPr id="114" name="object 114"/>
          <p:cNvSpPr/>
          <p:nvPr/>
        </p:nvSpPr>
        <p:spPr>
          <a:xfrm>
            <a:off x="1131570" y="2292197"/>
            <a:ext cx="6880860" cy="2847975"/>
          </a:xfrm>
          <a:custGeom>
            <a:avLst/>
            <a:gdLst/>
            <a:ahLst/>
            <a:cxnLst/>
            <a:rect l="l" t="t" r="r" b="b"/>
            <a:pathLst>
              <a:path w="9174480" h="3797300">
                <a:moveTo>
                  <a:pt x="9173984" y="0"/>
                </a:moveTo>
                <a:lnTo>
                  <a:pt x="0" y="0"/>
                </a:lnTo>
                <a:lnTo>
                  <a:pt x="0" y="3796753"/>
                </a:lnTo>
                <a:lnTo>
                  <a:pt x="9173984" y="3796753"/>
                </a:lnTo>
                <a:lnTo>
                  <a:pt x="9173984" y="0"/>
                </a:lnTo>
                <a:close/>
              </a:path>
            </a:pathLst>
          </a:custGeom>
          <a:solidFill>
            <a:srgbClr val="FFFFFF">
              <a:alpha val="74899"/>
            </a:srgbClr>
          </a:solidFill>
        </p:spPr>
        <p:txBody>
          <a:bodyPr wrap="square" lIns="0" tIns="0" rIns="0" bIns="0" rtlCol="0"/>
          <a:lstStyle/>
          <a:p>
            <a:endParaRPr sz="1350"/>
          </a:p>
        </p:txBody>
      </p:sp>
      <p:sp>
        <p:nvSpPr>
          <p:cNvPr id="116" name="TextBox 115">
            <a:extLst>
              <a:ext uri="{FF2B5EF4-FFF2-40B4-BE49-F238E27FC236}">
                <a16:creationId xmlns:a16="http://schemas.microsoft.com/office/drawing/2014/main" id="{B4D31304-EF28-061B-6CF2-3ACAA28BD833}"/>
              </a:ext>
            </a:extLst>
          </p:cNvPr>
          <p:cNvSpPr txBox="1"/>
          <p:nvPr/>
        </p:nvSpPr>
        <p:spPr>
          <a:xfrm>
            <a:off x="4696901" y="118696"/>
            <a:ext cx="4572000" cy="640816"/>
          </a:xfrm>
          <a:prstGeom prst="rect">
            <a:avLst/>
          </a:prstGeom>
          <a:noFill/>
        </p:spPr>
        <p:txBody>
          <a:bodyPr wrap="square">
            <a:spAutoFit/>
          </a:bodyPr>
          <a:lstStyle/>
          <a:p>
            <a:pPr marL="9525" marR="3810">
              <a:lnSpc>
                <a:spcPct val="99400"/>
              </a:lnSpc>
              <a:spcBef>
                <a:spcPts val="83"/>
              </a:spcBef>
            </a:pPr>
            <a:r>
              <a:rPr lang="en-GB" sz="1800" dirty="0">
                <a:latin typeface="Carlito"/>
                <a:cs typeface="Carlito"/>
              </a:rPr>
              <a:t>Add</a:t>
            </a:r>
            <a:r>
              <a:rPr lang="en-GB" sz="1800" spc="-26" dirty="0">
                <a:latin typeface="Carlito"/>
                <a:cs typeface="Carlito"/>
              </a:rPr>
              <a:t> </a:t>
            </a:r>
            <a:r>
              <a:rPr lang="en-GB" sz="1800" spc="-8" dirty="0">
                <a:latin typeface="Carlito"/>
                <a:cs typeface="Carlito"/>
              </a:rPr>
              <a:t>positional </a:t>
            </a:r>
            <a:r>
              <a:rPr lang="en-GB" sz="1800" dirty="0">
                <a:latin typeface="Carlito"/>
                <a:cs typeface="Carlito"/>
              </a:rPr>
              <a:t>embedding:</a:t>
            </a:r>
            <a:r>
              <a:rPr lang="en-GB" sz="1800" spc="-49" dirty="0">
                <a:latin typeface="Carlito"/>
                <a:cs typeface="Carlito"/>
              </a:rPr>
              <a:t> </a:t>
            </a:r>
            <a:r>
              <a:rPr lang="en-GB" sz="1800" dirty="0">
                <a:latin typeface="Carlito"/>
                <a:cs typeface="Carlito"/>
              </a:rPr>
              <a:t>learned</a:t>
            </a:r>
            <a:r>
              <a:rPr lang="en-GB" sz="1800" spc="-49" dirty="0">
                <a:latin typeface="Carlito"/>
                <a:cs typeface="Carlito"/>
              </a:rPr>
              <a:t> </a:t>
            </a:r>
            <a:r>
              <a:rPr lang="en-GB" sz="1800" spc="-19" dirty="0">
                <a:latin typeface="Carlito"/>
                <a:cs typeface="Carlito"/>
              </a:rPr>
              <a:t>D- </a:t>
            </a:r>
            <a:r>
              <a:rPr lang="en-GB" sz="1800" dirty="0">
                <a:latin typeface="Carlito"/>
                <a:cs typeface="Carlito"/>
              </a:rPr>
              <a:t>dim</a:t>
            </a:r>
            <a:r>
              <a:rPr lang="en-GB" sz="1800" spc="-26" dirty="0">
                <a:latin typeface="Carlito"/>
                <a:cs typeface="Carlito"/>
              </a:rPr>
              <a:t> </a:t>
            </a:r>
            <a:r>
              <a:rPr lang="en-GB" sz="1800" dirty="0">
                <a:latin typeface="Carlito"/>
                <a:cs typeface="Carlito"/>
              </a:rPr>
              <a:t>vector</a:t>
            </a:r>
            <a:r>
              <a:rPr lang="en-GB" sz="1800" spc="-26" dirty="0">
                <a:latin typeface="Carlito"/>
                <a:cs typeface="Carlito"/>
              </a:rPr>
              <a:t> </a:t>
            </a:r>
            <a:r>
              <a:rPr lang="en-GB" sz="1800" dirty="0">
                <a:latin typeface="Carlito"/>
                <a:cs typeface="Carlito"/>
              </a:rPr>
              <a:t>per</a:t>
            </a:r>
            <a:r>
              <a:rPr lang="en-GB" sz="1800" spc="-26" dirty="0">
                <a:latin typeface="Carlito"/>
                <a:cs typeface="Carlito"/>
              </a:rPr>
              <a:t> </a:t>
            </a:r>
            <a:r>
              <a:rPr lang="en-GB" sz="1800" spc="-8" dirty="0">
                <a:latin typeface="Carlito"/>
                <a:cs typeface="Carlito"/>
              </a:rPr>
              <a:t>position</a:t>
            </a:r>
            <a:endParaRPr lang="en-GB" sz="1800" dirty="0">
              <a:latin typeface="Carlito"/>
              <a:cs typeface="Carlito"/>
            </a:endParaRPr>
          </a:p>
        </p:txBody>
      </p:sp>
      <p:sp>
        <p:nvSpPr>
          <p:cNvPr id="117" name="TextBox 116">
            <a:extLst>
              <a:ext uri="{FF2B5EF4-FFF2-40B4-BE49-F238E27FC236}">
                <a16:creationId xmlns:a16="http://schemas.microsoft.com/office/drawing/2014/main" id="{AD35D5AB-C002-A061-44C3-78963A556C7D}"/>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18" name="Slide Number Placeholder 117">
            <a:extLst>
              <a:ext uri="{FF2B5EF4-FFF2-40B4-BE49-F238E27FC236}">
                <a16:creationId xmlns:a16="http://schemas.microsoft.com/office/drawing/2014/main" id="{BF1343E2-D8FA-89F6-095E-FFC281F8AC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1495558"/>
            <a:ext cx="167640" cy="641508"/>
            <a:chOff x="4397121" y="1994077"/>
            <a:chExt cx="223520" cy="855344"/>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grpSp>
      <p:sp>
        <p:nvSpPr>
          <p:cNvPr id="42" name="object 42"/>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3" name="object 43"/>
          <p:cNvGrpSpPr/>
          <p:nvPr/>
        </p:nvGrpSpPr>
        <p:grpSpPr>
          <a:xfrm>
            <a:off x="2057124" y="4153805"/>
            <a:ext cx="175259" cy="963454"/>
            <a:chOff x="2742831" y="5538406"/>
            <a:chExt cx="233679" cy="1284605"/>
          </a:xfrm>
        </p:grpSpPr>
        <p:sp>
          <p:nvSpPr>
            <p:cNvPr id="44" name="object 4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5" name="object 4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6" name="object 4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7" name="object 47"/>
          <p:cNvGrpSpPr/>
          <p:nvPr/>
        </p:nvGrpSpPr>
        <p:grpSpPr>
          <a:xfrm>
            <a:off x="3293079" y="4153805"/>
            <a:ext cx="175259" cy="963454"/>
            <a:chOff x="4390771" y="5538406"/>
            <a:chExt cx="233679" cy="1284605"/>
          </a:xfrm>
        </p:grpSpPr>
        <p:sp>
          <p:nvSpPr>
            <p:cNvPr id="48" name="object 4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9" name="object 4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0" name="object 5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1" name="object 51"/>
          <p:cNvGrpSpPr/>
          <p:nvPr/>
        </p:nvGrpSpPr>
        <p:grpSpPr>
          <a:xfrm>
            <a:off x="4529033" y="4153805"/>
            <a:ext cx="175259" cy="963454"/>
            <a:chOff x="6038710" y="5538406"/>
            <a:chExt cx="233679" cy="1284605"/>
          </a:xfrm>
        </p:grpSpPr>
        <p:sp>
          <p:nvSpPr>
            <p:cNvPr id="52" name="object 5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3" name="object 5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5" name="object 55"/>
          <p:cNvGrpSpPr/>
          <p:nvPr/>
        </p:nvGrpSpPr>
        <p:grpSpPr>
          <a:xfrm>
            <a:off x="7093573" y="4153805"/>
            <a:ext cx="175259" cy="963454"/>
            <a:chOff x="9458096" y="5538406"/>
            <a:chExt cx="233679" cy="1284605"/>
          </a:xfrm>
        </p:grpSpPr>
        <p:sp>
          <p:nvSpPr>
            <p:cNvPr id="56" name="object 5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7" name="object 5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8" name="object 5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59" name="object 5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0" name="object 6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1" name="object 6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2" name="object 6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3" name="object 63"/>
          <p:cNvGrpSpPr/>
          <p:nvPr/>
        </p:nvGrpSpPr>
        <p:grpSpPr>
          <a:xfrm>
            <a:off x="2057124" y="2472519"/>
            <a:ext cx="175259" cy="648652"/>
            <a:chOff x="2742831" y="3296691"/>
            <a:chExt cx="233679" cy="864869"/>
          </a:xfrm>
        </p:grpSpPr>
        <p:sp>
          <p:nvSpPr>
            <p:cNvPr id="64" name="object 6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5" name="object 6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6" name="object 6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7" name="object 67"/>
          <p:cNvGrpSpPr/>
          <p:nvPr/>
        </p:nvGrpSpPr>
        <p:grpSpPr>
          <a:xfrm>
            <a:off x="3293079" y="2472519"/>
            <a:ext cx="175259" cy="648652"/>
            <a:chOff x="4390771" y="3296691"/>
            <a:chExt cx="233679" cy="864869"/>
          </a:xfrm>
        </p:grpSpPr>
        <p:sp>
          <p:nvSpPr>
            <p:cNvPr id="68" name="object 6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9" name="object 6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0" name="object 7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1" name="object 71"/>
          <p:cNvGrpSpPr/>
          <p:nvPr/>
        </p:nvGrpSpPr>
        <p:grpSpPr>
          <a:xfrm>
            <a:off x="4529033" y="2472519"/>
            <a:ext cx="175259" cy="648652"/>
            <a:chOff x="6038710" y="3296691"/>
            <a:chExt cx="233679" cy="864869"/>
          </a:xfrm>
        </p:grpSpPr>
        <p:sp>
          <p:nvSpPr>
            <p:cNvPr id="72" name="object 7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3" name="object 7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5" name="object 75"/>
          <p:cNvGrpSpPr/>
          <p:nvPr/>
        </p:nvGrpSpPr>
        <p:grpSpPr>
          <a:xfrm>
            <a:off x="6735251" y="2472518"/>
            <a:ext cx="894874" cy="1684973"/>
            <a:chOff x="8980334" y="3296691"/>
            <a:chExt cx="1193165" cy="2246630"/>
          </a:xfrm>
        </p:grpSpPr>
        <p:sp>
          <p:nvSpPr>
            <p:cNvPr id="76" name="object 7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7" name="object 7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8" name="object 7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79" name="object 7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0" name="object 8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1" name="object 8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2" name="object 8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3" name="object 8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4" name="object 8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5" name="object 85"/>
          <p:cNvGrpSpPr/>
          <p:nvPr/>
        </p:nvGrpSpPr>
        <p:grpSpPr>
          <a:xfrm>
            <a:off x="1697488" y="3422779"/>
            <a:ext cx="894874" cy="736283"/>
            <a:chOff x="2263317" y="4563706"/>
            <a:chExt cx="1193165" cy="981710"/>
          </a:xfrm>
        </p:grpSpPr>
        <p:sp>
          <p:nvSpPr>
            <p:cNvPr id="86" name="object 8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7" name="object 8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89" name="object 8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2933604" y="3421598"/>
            <a:ext cx="894874" cy="736283"/>
            <a:chOff x="3911472" y="4562131"/>
            <a:chExt cx="1193165" cy="981710"/>
          </a:xfrm>
        </p:grpSpPr>
        <p:sp>
          <p:nvSpPr>
            <p:cNvPr id="91" name="object 9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2" name="object 9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3" name="object 93"/>
          <p:cNvSpPr txBox="1"/>
          <p:nvPr/>
        </p:nvSpPr>
        <p:spPr>
          <a:xfrm>
            <a:off x="2956273" y="3452359"/>
            <a:ext cx="71237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4" name="object 9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5" name="object 95"/>
          <p:cNvGrpSpPr/>
          <p:nvPr/>
        </p:nvGrpSpPr>
        <p:grpSpPr>
          <a:xfrm>
            <a:off x="4167930" y="3421598"/>
            <a:ext cx="894874" cy="736283"/>
            <a:chOff x="5557240" y="4562131"/>
            <a:chExt cx="1193165" cy="981710"/>
          </a:xfrm>
        </p:grpSpPr>
        <p:sp>
          <p:nvSpPr>
            <p:cNvPr id="96" name="object 9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7" name="object 9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8" name="object 98"/>
          <p:cNvSpPr txBox="1"/>
          <p:nvPr/>
        </p:nvSpPr>
        <p:spPr>
          <a:xfrm>
            <a:off x="4157815" y="3452359"/>
            <a:ext cx="745150"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9" name="object 9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0" name="object 10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1" name="object 10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2" name="object 10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3" name="object 10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4" name="object 10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5" name="object 105"/>
          <p:cNvSpPr txBox="1">
            <a:spLocks noGrp="1"/>
          </p:cNvSpPr>
          <p:nvPr>
            <p:ph type="title"/>
          </p:nvPr>
        </p:nvSpPr>
        <p:spPr>
          <a:xfrm>
            <a:off x="876146" y="82794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20" dirty="0">
                <a:latin typeface="Carlito"/>
                <a:cs typeface="Carlito"/>
              </a:rPr>
              <a:t> </a:t>
            </a:r>
            <a:r>
              <a:rPr sz="2100" dirty="0">
                <a:latin typeface="Carlito"/>
                <a:cs typeface="Carlito"/>
              </a:rPr>
              <a:t>positional</a:t>
            </a:r>
            <a:r>
              <a:rPr sz="2100" spc="-49" dirty="0">
                <a:latin typeface="Carlito"/>
                <a:cs typeface="Carlito"/>
              </a:rPr>
              <a:t> </a:t>
            </a:r>
            <a:r>
              <a:rPr lang="fr-FR" sz="2100" dirty="0" err="1">
                <a:latin typeface="Carlito"/>
                <a:cs typeface="Carlito"/>
              </a:rPr>
              <a:t>embedding</a:t>
            </a:r>
            <a:r>
              <a:rPr sz="2100" spc="-34" dirty="0">
                <a:latin typeface="Carlito"/>
                <a:cs typeface="Carlito"/>
              </a:rPr>
              <a:t> </a:t>
            </a:r>
            <a:r>
              <a:rPr sz="2100" dirty="0">
                <a:latin typeface="Carlito"/>
                <a:cs typeface="Carlito"/>
              </a:rPr>
              <a:t>vectors</a:t>
            </a:r>
            <a:r>
              <a:rPr sz="2100" spc="-30" dirty="0">
                <a:latin typeface="Carlito"/>
                <a:cs typeface="Carlito"/>
              </a:rPr>
              <a:t> </a:t>
            </a:r>
            <a:r>
              <a:rPr sz="2100" dirty="0">
                <a:latin typeface="Carlito"/>
                <a:cs typeface="Carlito"/>
              </a:rPr>
              <a:t>to</a:t>
            </a:r>
            <a:r>
              <a:rPr sz="2100" spc="-34"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27" dirty="0">
                <a:solidFill>
                  <a:srgbClr val="C00000"/>
                </a:solidFill>
                <a:latin typeface="FreeSerif"/>
                <a:cs typeface="FreeSerif"/>
              </a:rPr>
              <a:t>𝐳</a:t>
            </a:r>
            <a:r>
              <a:rPr sz="2250" spc="191" baseline="-15277" dirty="0">
                <a:solidFill>
                  <a:srgbClr val="C00000"/>
                </a:solidFill>
                <a:latin typeface="FreeSerif"/>
                <a:cs typeface="FreeSerif"/>
              </a:rPr>
              <a:t>𝑛</a:t>
            </a:r>
            <a:r>
              <a:rPr sz="2100" spc="127" dirty="0">
                <a:latin typeface="Carlito"/>
                <a:cs typeface="Carlito"/>
              </a:rPr>
              <a:t>.</a:t>
            </a:r>
            <a:endParaRPr sz="2100" dirty="0">
              <a:latin typeface="Carlito"/>
              <a:cs typeface="Carlito"/>
            </a:endParaRPr>
          </a:p>
        </p:txBody>
      </p:sp>
      <p:sp>
        <p:nvSpPr>
          <p:cNvPr id="106" name="TextBox 105">
            <a:extLst>
              <a:ext uri="{FF2B5EF4-FFF2-40B4-BE49-F238E27FC236}">
                <a16:creationId xmlns:a16="http://schemas.microsoft.com/office/drawing/2014/main" id="{206DB37B-61A1-99A7-EC0B-D87CF96A44A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08" name="Slide Number Placeholder 107">
            <a:extLst>
              <a:ext uri="{FF2B5EF4-FFF2-40B4-BE49-F238E27FC236}">
                <a16:creationId xmlns:a16="http://schemas.microsoft.com/office/drawing/2014/main" id="{81A202ED-D1DC-F109-4219-5C592E67E2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738" y="2568037"/>
            <a:ext cx="5726430" cy="3613810"/>
          </a:xfrm>
          <a:prstGeom prst="rect">
            <a:avLst/>
          </a:prstGeom>
        </p:spPr>
        <p:txBody>
          <a:bodyPr vert="horz" wrap="square" lIns="0" tIns="0" rIns="0" bIns="0" rtlCol="0">
            <a:spAutoFit/>
          </a:bodyPr>
          <a:lstStyle/>
          <a:p>
            <a:pPr marL="412433">
              <a:lnSpc>
                <a:spcPts val="2771"/>
              </a:lnSpc>
              <a:tabLst>
                <a:tab pos="1650683" algn="l"/>
                <a:tab pos="2882265" algn="l"/>
                <a:tab pos="3934301" algn="l"/>
                <a:tab pos="5461635" algn="l"/>
              </a:tabLst>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r>
              <a:rPr sz="2250" baseline="-15277" dirty="0">
                <a:solidFill>
                  <a:srgbClr val="C00000"/>
                </a:solidFill>
                <a:latin typeface="FreeSerif"/>
                <a:cs typeface="FreeSerif"/>
              </a:rPr>
              <a:t>	</a:t>
            </a:r>
            <a:r>
              <a:rPr sz="4500" spc="-731" baseline="-12500" dirty="0">
                <a:solidFill>
                  <a:srgbClr val="C00000"/>
                </a:solidFill>
                <a:latin typeface="FreeSerif"/>
                <a:cs typeface="FreeSerif"/>
              </a:rPr>
              <a:t>⋯</a:t>
            </a:r>
            <a:r>
              <a:rPr sz="4500" baseline="-12500" dirty="0">
                <a:solidFill>
                  <a:srgbClr val="C00000"/>
                </a:solidFill>
                <a:latin typeface="FreeSerif"/>
                <a:cs typeface="FreeSerif"/>
              </a:rPr>
              <a:t>	</a:t>
            </a: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a:p>
            <a:pPr>
              <a:spcBef>
                <a:spcPts val="799"/>
              </a:spcBef>
            </a:pPr>
            <a:endParaRPr sz="2100">
              <a:latin typeface="FreeSerif"/>
              <a:cs typeface="FreeSerif"/>
            </a:endParaRPr>
          </a:p>
          <a:p>
            <a:pPr>
              <a:tabLst>
                <a:tab pos="1235869" algn="l"/>
                <a:tab pos="2470309" algn="l"/>
                <a:tab pos="3934301" algn="l"/>
                <a:tab pos="5037296" algn="l"/>
              </a:tabLst>
            </a:pP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15"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4500" spc="-4922" baseline="-6944" dirty="0">
                <a:solidFill>
                  <a:srgbClr val="4472C4"/>
                </a:solidFill>
                <a:latin typeface="FreeSerif"/>
                <a:cs typeface="FreeSerif"/>
              </a:rPr>
              <a:t>⋯</a:t>
            </a:r>
            <a:r>
              <a:rPr sz="4500" spc="-377" baseline="-6944" dirty="0">
                <a:solidFill>
                  <a:srgbClr val="4472C4"/>
                </a:solidFill>
                <a:latin typeface="FreeSerif"/>
                <a:cs typeface="FreeSerif"/>
              </a:rPr>
              <a:t>⋯</a:t>
            </a:r>
            <a:r>
              <a:rPr sz="4500" baseline="-6944" dirty="0">
                <a:solidFill>
                  <a:srgbClr val="4472C4"/>
                </a:solidFill>
                <a:latin typeface="FreeSerif"/>
                <a:cs typeface="FreeSerif"/>
              </a:rPr>
              <a:t>	</a:t>
            </a:r>
            <a:r>
              <a:rPr sz="2025" spc="-8" dirty="0">
                <a:solidFill>
                  <a:srgbClr val="4472C4"/>
                </a:solidFill>
                <a:latin typeface="Liberation Sans Narrow"/>
                <a:cs typeface="Liberation Sans Narrow"/>
              </a:rPr>
              <a:t>Dense</a:t>
            </a:r>
            <a:endParaRPr sz="2025">
              <a:latin typeface="Liberation Sans Narrow"/>
              <a:cs typeface="Liberation Sans Narrow"/>
            </a:endParaRPr>
          </a:p>
          <a:p>
            <a:pPr>
              <a:lnSpc>
                <a:spcPct val="100000"/>
              </a:lnSpc>
            </a:pPr>
            <a:endParaRPr sz="2025">
              <a:latin typeface="Liberation Sans Narrow"/>
              <a:cs typeface="Liberation Sans Narrow"/>
            </a:endParaRPr>
          </a:p>
          <a:p>
            <a:pPr>
              <a:spcBef>
                <a:spcPts val="41"/>
              </a:spcBef>
            </a:pPr>
            <a:endParaRPr sz="2025">
              <a:latin typeface="Liberation Sans Narrow"/>
              <a:cs typeface="Liberation Sans Narrow"/>
            </a:endParaRPr>
          </a:p>
          <a:p>
            <a:pPr marL="414814">
              <a:tabLst>
                <a:tab pos="1642110" algn="l"/>
                <a:tab pos="2873693" algn="l"/>
                <a:tab pos="3934301" algn="l"/>
                <a:tab pos="5453063" algn="l"/>
              </a:tabLst>
            </a:pPr>
            <a:r>
              <a:rPr sz="3150" spc="107" baseline="10912" dirty="0">
                <a:solidFill>
                  <a:srgbClr val="385723"/>
                </a:solidFill>
                <a:latin typeface="FreeSerif"/>
                <a:cs typeface="FreeSerif"/>
              </a:rPr>
              <a:t>𝐱</a:t>
            </a:r>
            <a:r>
              <a:rPr sz="1500" spc="71" dirty="0">
                <a:solidFill>
                  <a:srgbClr val="385723"/>
                </a:solidFill>
                <a:latin typeface="FreeSerif"/>
                <a:cs typeface="FreeSerif"/>
              </a:rPr>
              <a:t>1</a:t>
            </a:r>
            <a:r>
              <a:rPr sz="1500" dirty="0">
                <a:solidFill>
                  <a:srgbClr val="385723"/>
                </a:solidFill>
                <a:latin typeface="FreeSerif"/>
                <a:cs typeface="FreeSerif"/>
              </a:rPr>
              <a:t>	</a:t>
            </a:r>
            <a:r>
              <a:rPr sz="3150" spc="134" baseline="10912" dirty="0">
                <a:solidFill>
                  <a:srgbClr val="385723"/>
                </a:solidFill>
                <a:latin typeface="FreeSerif"/>
                <a:cs typeface="FreeSerif"/>
              </a:rPr>
              <a:t>𝐱</a:t>
            </a:r>
            <a:r>
              <a:rPr sz="1500" spc="90" dirty="0">
                <a:solidFill>
                  <a:srgbClr val="385723"/>
                </a:solidFill>
                <a:latin typeface="FreeSerif"/>
                <a:cs typeface="FreeSerif"/>
              </a:rPr>
              <a:t>2</a:t>
            </a:r>
            <a:r>
              <a:rPr sz="1500" dirty="0">
                <a:solidFill>
                  <a:srgbClr val="385723"/>
                </a:solidFill>
                <a:latin typeface="FreeSerif"/>
                <a:cs typeface="FreeSerif"/>
              </a:rPr>
              <a:t>	</a:t>
            </a:r>
            <a:r>
              <a:rPr sz="3150" spc="146" baseline="10912" dirty="0">
                <a:solidFill>
                  <a:srgbClr val="385723"/>
                </a:solidFill>
                <a:latin typeface="FreeSerif"/>
                <a:cs typeface="FreeSerif"/>
              </a:rPr>
              <a:t>𝐱</a:t>
            </a:r>
            <a:r>
              <a:rPr sz="1500" spc="98" dirty="0">
                <a:solidFill>
                  <a:srgbClr val="385723"/>
                </a:solidFill>
                <a:latin typeface="FreeSerif"/>
                <a:cs typeface="FreeSerif"/>
              </a:rPr>
              <a:t>3</a:t>
            </a:r>
            <a:r>
              <a:rPr sz="1500" dirty="0">
                <a:solidFill>
                  <a:srgbClr val="385723"/>
                </a:solidFill>
                <a:latin typeface="FreeSerif"/>
                <a:cs typeface="FreeSerif"/>
              </a:rPr>
              <a:t>	</a:t>
            </a:r>
            <a:r>
              <a:rPr sz="3000" spc="-488" dirty="0">
                <a:solidFill>
                  <a:srgbClr val="385723"/>
                </a:solidFill>
                <a:latin typeface="FreeSerif"/>
                <a:cs typeface="FreeSerif"/>
              </a:rPr>
              <a:t>⋯</a:t>
            </a:r>
            <a:r>
              <a:rPr sz="3000" dirty="0">
                <a:solidFill>
                  <a:srgbClr val="385723"/>
                </a:solidFill>
                <a:latin typeface="FreeSerif"/>
                <a:cs typeface="FreeSerif"/>
              </a:rPr>
              <a:t>	</a:t>
            </a:r>
            <a:r>
              <a:rPr sz="3150" spc="225" baseline="10912" dirty="0">
                <a:solidFill>
                  <a:srgbClr val="385723"/>
                </a:solidFill>
                <a:latin typeface="FreeSerif"/>
                <a:cs typeface="FreeSerif"/>
              </a:rPr>
              <a:t>𝐱</a:t>
            </a:r>
            <a:r>
              <a:rPr sz="1500" spc="150" dirty="0">
                <a:solidFill>
                  <a:srgbClr val="385723"/>
                </a:solidFill>
                <a:latin typeface="FreeSerif"/>
                <a:cs typeface="FreeSerif"/>
              </a:rPr>
              <a:t>𝑛</a:t>
            </a:r>
            <a:endParaRPr sz="1500">
              <a:latin typeface="FreeSerif"/>
              <a:cs typeface="FreeSerif"/>
            </a:endParaRPr>
          </a:p>
        </p:txBody>
      </p:sp>
      <p:sp>
        <p:nvSpPr>
          <p:cNvPr id="3" name="object 3"/>
          <p:cNvSpPr txBox="1">
            <a:spLocks noGrp="1"/>
          </p:cNvSpPr>
          <p:nvPr>
            <p:ph type="title"/>
          </p:nvPr>
        </p:nvSpPr>
        <p:spPr>
          <a:xfrm>
            <a:off x="25584" y="26905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09" dirty="0">
                <a:latin typeface="Carlito"/>
                <a:cs typeface="Carlito"/>
              </a:rPr>
              <a:t> </a:t>
            </a:r>
            <a:r>
              <a:rPr sz="2100" dirty="0">
                <a:latin typeface="Carlito"/>
                <a:cs typeface="Carlito"/>
              </a:rPr>
              <a:t>positional</a:t>
            </a:r>
            <a:r>
              <a:rPr sz="2100" spc="-34" dirty="0">
                <a:latin typeface="Carlito"/>
                <a:cs typeface="Carlito"/>
              </a:rPr>
              <a:t> </a:t>
            </a:r>
            <a:r>
              <a:rPr sz="2100" dirty="0">
                <a:latin typeface="Carlito"/>
                <a:cs typeface="Carlito"/>
              </a:rPr>
              <a:t>encoding</a:t>
            </a:r>
            <a:r>
              <a:rPr sz="2100" spc="-30" dirty="0">
                <a:latin typeface="Carlito"/>
                <a:cs typeface="Carlito"/>
              </a:rPr>
              <a:t> </a:t>
            </a:r>
            <a:r>
              <a:rPr sz="2100" dirty="0">
                <a:latin typeface="Carlito"/>
                <a:cs typeface="Carlito"/>
              </a:rPr>
              <a:t>vectors</a:t>
            </a:r>
            <a:r>
              <a:rPr sz="2100" spc="-26" dirty="0">
                <a:latin typeface="Carlito"/>
                <a:cs typeface="Carlito"/>
              </a:rPr>
              <a:t> </a:t>
            </a:r>
            <a:r>
              <a:rPr sz="2100" dirty="0">
                <a:latin typeface="Carlito"/>
                <a:cs typeface="Carlito"/>
              </a:rPr>
              <a:t>to</a:t>
            </a:r>
            <a:r>
              <a:rPr sz="2100" spc="-26"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46" dirty="0">
                <a:solidFill>
                  <a:srgbClr val="C00000"/>
                </a:solidFill>
                <a:latin typeface="FreeSerif"/>
                <a:cs typeface="FreeSerif"/>
              </a:rPr>
              <a:t>𝐳</a:t>
            </a:r>
            <a:r>
              <a:rPr sz="2250" spc="219" baseline="-15277" dirty="0">
                <a:solidFill>
                  <a:srgbClr val="C00000"/>
                </a:solidFill>
                <a:latin typeface="FreeSerif"/>
                <a:cs typeface="FreeSerif"/>
              </a:rPr>
              <a:t>𝑛</a:t>
            </a:r>
            <a:r>
              <a:rPr sz="2100" spc="146" dirty="0">
                <a:latin typeface="Carlito"/>
                <a:cs typeface="Carlito"/>
              </a:rPr>
              <a:t>.</a:t>
            </a:r>
            <a:r>
              <a:rPr sz="2100" spc="-23" dirty="0">
                <a:latin typeface="Carlito"/>
                <a:cs typeface="Carlito"/>
              </a:rPr>
              <a:t> </a:t>
            </a:r>
            <a:r>
              <a:rPr sz="2100" spc="-8" dirty="0">
                <a:solidFill>
                  <a:srgbClr val="7F7F7F"/>
                </a:solidFill>
                <a:latin typeface="Carlito"/>
                <a:cs typeface="Carlito"/>
              </a:rPr>
              <a:t>(Why?)</a:t>
            </a:r>
            <a:endParaRPr sz="2100" dirty="0">
              <a:latin typeface="Carlito"/>
              <a:cs typeface="Carlito"/>
            </a:endParaRPr>
          </a:p>
        </p:txBody>
      </p:sp>
      <p:sp>
        <p:nvSpPr>
          <p:cNvPr id="4" name="object 4"/>
          <p:cNvSpPr txBox="1"/>
          <p:nvPr/>
        </p:nvSpPr>
        <p:spPr>
          <a:xfrm>
            <a:off x="614801" y="160693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①</a:t>
            </a:r>
            <a:endParaRPr sz="2400">
              <a:latin typeface="Carlito"/>
              <a:cs typeface="Carlito"/>
            </a:endParaRPr>
          </a:p>
        </p:txBody>
      </p:sp>
      <p:grpSp>
        <p:nvGrpSpPr>
          <p:cNvPr id="5" name="object 5"/>
          <p:cNvGrpSpPr/>
          <p:nvPr/>
        </p:nvGrpSpPr>
        <p:grpSpPr>
          <a:xfrm>
            <a:off x="603198" y="1578888"/>
            <a:ext cx="7108366" cy="3487406"/>
            <a:chOff x="804264" y="2176551"/>
            <a:chExt cx="9477821" cy="4649875"/>
          </a:xfrm>
        </p:grpSpPr>
        <p:sp>
          <p:nvSpPr>
            <p:cNvPr id="6" name="object 6"/>
            <p:cNvSpPr/>
            <p:nvPr/>
          </p:nvSpPr>
          <p:spPr>
            <a:xfrm>
              <a:off x="1511465" y="2383966"/>
              <a:ext cx="8770620" cy="4442460"/>
            </a:xfrm>
            <a:custGeom>
              <a:avLst/>
              <a:gdLst/>
              <a:ahLst/>
              <a:cxnLst/>
              <a:rect l="l" t="t" r="r" b="b"/>
              <a:pathLst>
                <a:path w="8770620" h="4442459">
                  <a:moveTo>
                    <a:pt x="8770226" y="0"/>
                  </a:moveTo>
                  <a:lnTo>
                    <a:pt x="0" y="0"/>
                  </a:lnTo>
                  <a:lnTo>
                    <a:pt x="0" y="4442142"/>
                  </a:lnTo>
                  <a:lnTo>
                    <a:pt x="8770226" y="4442142"/>
                  </a:lnTo>
                  <a:lnTo>
                    <a:pt x="8770226" y="0"/>
                  </a:lnTo>
                  <a:close/>
                </a:path>
              </a:pathLst>
            </a:custGeom>
            <a:solidFill>
              <a:srgbClr val="FFFFFF">
                <a:alpha val="92939"/>
              </a:srgbClr>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804264" y="2176551"/>
              <a:ext cx="1282179" cy="1282179"/>
            </a:xfrm>
            <a:prstGeom prst="rect">
              <a:avLst/>
            </a:prstGeom>
          </p:spPr>
        </p:pic>
      </p:grpSp>
      <p:sp>
        <p:nvSpPr>
          <p:cNvPr id="8" name="object 8"/>
          <p:cNvSpPr txBox="1"/>
          <p:nvPr/>
        </p:nvSpPr>
        <p:spPr>
          <a:xfrm>
            <a:off x="1689325" y="1630111"/>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②</a:t>
            </a:r>
            <a:endParaRPr sz="2400">
              <a:latin typeface="Carlito"/>
              <a:cs typeface="Carlito"/>
            </a:endParaRPr>
          </a:p>
        </p:txBody>
      </p:sp>
      <p:sp>
        <p:nvSpPr>
          <p:cNvPr id="9" name="object 9"/>
          <p:cNvSpPr txBox="1"/>
          <p:nvPr/>
        </p:nvSpPr>
        <p:spPr>
          <a:xfrm>
            <a:off x="2754468" y="16040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③</a:t>
            </a:r>
            <a:endParaRPr sz="2400">
              <a:latin typeface="Carlito"/>
              <a:cs typeface="Carlito"/>
            </a:endParaRPr>
          </a:p>
        </p:txBody>
      </p:sp>
      <p:grpSp>
        <p:nvGrpSpPr>
          <p:cNvPr id="10" name="object 10"/>
          <p:cNvGrpSpPr/>
          <p:nvPr/>
        </p:nvGrpSpPr>
        <p:grpSpPr>
          <a:xfrm>
            <a:off x="1655817" y="1571453"/>
            <a:ext cx="2026444" cy="962025"/>
            <a:chOff x="2207755" y="2046503"/>
            <a:chExt cx="2701925" cy="1282700"/>
          </a:xfrm>
        </p:grpSpPr>
        <p:pic>
          <p:nvPicPr>
            <p:cNvPr id="11" name="object 11"/>
            <p:cNvPicPr/>
            <p:nvPr/>
          </p:nvPicPr>
          <p:blipFill>
            <a:blip r:embed="rId3" cstate="print"/>
            <a:stretch>
              <a:fillRect/>
            </a:stretch>
          </p:blipFill>
          <p:spPr>
            <a:xfrm>
              <a:off x="2207755" y="2046503"/>
              <a:ext cx="1282179" cy="1282179"/>
            </a:xfrm>
            <a:prstGeom prst="rect">
              <a:avLst/>
            </a:prstGeom>
          </p:spPr>
        </p:pic>
        <p:pic>
          <p:nvPicPr>
            <p:cNvPr id="12" name="object 12"/>
            <p:cNvPicPr/>
            <p:nvPr/>
          </p:nvPicPr>
          <p:blipFill>
            <a:blip r:embed="rId4" cstate="print"/>
            <a:stretch>
              <a:fillRect/>
            </a:stretch>
          </p:blipFill>
          <p:spPr>
            <a:xfrm>
              <a:off x="3627501" y="2046503"/>
              <a:ext cx="1282166" cy="1282179"/>
            </a:xfrm>
            <a:prstGeom prst="rect">
              <a:avLst/>
            </a:prstGeom>
          </p:spPr>
        </p:pic>
      </p:grpSp>
      <p:sp>
        <p:nvSpPr>
          <p:cNvPr id="13" name="object 13"/>
          <p:cNvSpPr txBox="1"/>
          <p:nvPr/>
        </p:nvSpPr>
        <p:spPr>
          <a:xfrm>
            <a:off x="610413" y="2661764"/>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④</a:t>
            </a:r>
            <a:endParaRPr sz="2400">
              <a:latin typeface="Carlito"/>
              <a:cs typeface="Carlito"/>
            </a:endParaRPr>
          </a:p>
        </p:txBody>
      </p:sp>
      <p:sp>
        <p:nvSpPr>
          <p:cNvPr id="14" name="object 14"/>
          <p:cNvSpPr txBox="1"/>
          <p:nvPr/>
        </p:nvSpPr>
        <p:spPr>
          <a:xfrm>
            <a:off x="1669570" y="263240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⑤</a:t>
            </a:r>
            <a:endParaRPr sz="2400">
              <a:latin typeface="Carlito"/>
              <a:cs typeface="Carlito"/>
            </a:endParaRPr>
          </a:p>
        </p:txBody>
      </p:sp>
      <p:grpSp>
        <p:nvGrpSpPr>
          <p:cNvPr id="15" name="object 15"/>
          <p:cNvGrpSpPr/>
          <p:nvPr/>
        </p:nvGrpSpPr>
        <p:grpSpPr>
          <a:xfrm>
            <a:off x="591006" y="2598115"/>
            <a:ext cx="2026444" cy="962025"/>
            <a:chOff x="788008" y="3464153"/>
            <a:chExt cx="2701925" cy="1282700"/>
          </a:xfrm>
        </p:grpSpPr>
        <p:pic>
          <p:nvPicPr>
            <p:cNvPr id="16" name="object 16"/>
            <p:cNvPicPr/>
            <p:nvPr/>
          </p:nvPicPr>
          <p:blipFill>
            <a:blip r:embed="rId5" cstate="print"/>
            <a:stretch>
              <a:fillRect/>
            </a:stretch>
          </p:blipFill>
          <p:spPr>
            <a:xfrm>
              <a:off x="788008" y="3464153"/>
              <a:ext cx="1282179" cy="1282166"/>
            </a:xfrm>
            <a:prstGeom prst="rect">
              <a:avLst/>
            </a:prstGeom>
          </p:spPr>
        </p:pic>
        <p:pic>
          <p:nvPicPr>
            <p:cNvPr id="17" name="object 17"/>
            <p:cNvPicPr/>
            <p:nvPr/>
          </p:nvPicPr>
          <p:blipFill>
            <a:blip r:embed="rId6" cstate="print"/>
            <a:stretch>
              <a:fillRect/>
            </a:stretch>
          </p:blipFill>
          <p:spPr>
            <a:xfrm>
              <a:off x="2207755" y="3464153"/>
              <a:ext cx="1282179" cy="1282166"/>
            </a:xfrm>
            <a:prstGeom prst="rect">
              <a:avLst/>
            </a:prstGeom>
          </p:spPr>
        </p:pic>
      </p:grpSp>
      <p:sp>
        <p:nvSpPr>
          <p:cNvPr id="18" name="object 18"/>
          <p:cNvSpPr txBox="1"/>
          <p:nvPr/>
        </p:nvSpPr>
        <p:spPr>
          <a:xfrm>
            <a:off x="2728560" y="2631979"/>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⑥</a:t>
            </a:r>
            <a:endParaRPr sz="2400">
              <a:latin typeface="Carlito"/>
              <a:cs typeface="Carlito"/>
            </a:endParaRPr>
          </a:p>
        </p:txBody>
      </p:sp>
      <p:sp>
        <p:nvSpPr>
          <p:cNvPr id="19" name="object 19"/>
          <p:cNvSpPr txBox="1"/>
          <p:nvPr/>
        </p:nvSpPr>
        <p:spPr>
          <a:xfrm>
            <a:off x="2725759" y="37306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⑨</a:t>
            </a:r>
            <a:endParaRPr sz="2400">
              <a:latin typeface="Carlito"/>
              <a:cs typeface="Carlito"/>
            </a:endParaRPr>
          </a:p>
        </p:txBody>
      </p:sp>
      <p:grpSp>
        <p:nvGrpSpPr>
          <p:cNvPr id="20" name="object 20"/>
          <p:cNvGrpSpPr/>
          <p:nvPr/>
        </p:nvGrpSpPr>
        <p:grpSpPr>
          <a:xfrm>
            <a:off x="591006" y="2598115"/>
            <a:ext cx="3091339" cy="2025015"/>
            <a:chOff x="788008" y="3464153"/>
            <a:chExt cx="4121785" cy="2700020"/>
          </a:xfrm>
        </p:grpSpPr>
        <p:pic>
          <p:nvPicPr>
            <p:cNvPr id="21" name="object 21"/>
            <p:cNvPicPr/>
            <p:nvPr/>
          </p:nvPicPr>
          <p:blipFill>
            <a:blip r:embed="rId7" cstate="print"/>
            <a:stretch>
              <a:fillRect/>
            </a:stretch>
          </p:blipFill>
          <p:spPr>
            <a:xfrm>
              <a:off x="3627501" y="3464153"/>
              <a:ext cx="1282166" cy="1282166"/>
            </a:xfrm>
            <a:prstGeom prst="rect">
              <a:avLst/>
            </a:prstGeom>
          </p:spPr>
        </p:pic>
        <p:pic>
          <p:nvPicPr>
            <p:cNvPr id="22" name="object 22"/>
            <p:cNvPicPr/>
            <p:nvPr/>
          </p:nvPicPr>
          <p:blipFill>
            <a:blip r:embed="rId8" cstate="print"/>
            <a:stretch>
              <a:fillRect/>
            </a:stretch>
          </p:blipFill>
          <p:spPr>
            <a:xfrm>
              <a:off x="788008" y="4881791"/>
              <a:ext cx="1282179" cy="1282179"/>
            </a:xfrm>
            <a:prstGeom prst="rect">
              <a:avLst/>
            </a:prstGeom>
          </p:spPr>
        </p:pic>
      </p:grpSp>
      <p:sp>
        <p:nvSpPr>
          <p:cNvPr id="23" name="object 23"/>
          <p:cNvSpPr txBox="1"/>
          <p:nvPr/>
        </p:nvSpPr>
        <p:spPr>
          <a:xfrm>
            <a:off x="1663036" y="3726858"/>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⑧</a:t>
            </a:r>
            <a:endParaRPr sz="2400">
              <a:latin typeface="Carlito"/>
              <a:cs typeface="Carlito"/>
            </a:endParaRPr>
          </a:p>
        </p:txBody>
      </p:sp>
      <p:grpSp>
        <p:nvGrpSpPr>
          <p:cNvPr id="25" name="object 25"/>
          <p:cNvGrpSpPr/>
          <p:nvPr/>
        </p:nvGrpSpPr>
        <p:grpSpPr>
          <a:xfrm>
            <a:off x="1655817" y="1532496"/>
            <a:ext cx="6915626" cy="3090863"/>
            <a:chOff x="2207755" y="2043328"/>
            <a:chExt cx="9220835" cy="4121150"/>
          </a:xfrm>
        </p:grpSpPr>
        <p:pic>
          <p:nvPicPr>
            <p:cNvPr id="26" name="object 26"/>
            <p:cNvPicPr/>
            <p:nvPr/>
          </p:nvPicPr>
          <p:blipFill>
            <a:blip r:embed="rId9" cstate="print"/>
            <a:stretch>
              <a:fillRect/>
            </a:stretch>
          </p:blipFill>
          <p:spPr>
            <a:xfrm>
              <a:off x="2207755" y="4881791"/>
              <a:ext cx="1282179" cy="1282179"/>
            </a:xfrm>
            <a:prstGeom prst="rect">
              <a:avLst/>
            </a:prstGeom>
          </p:spPr>
        </p:pic>
        <p:pic>
          <p:nvPicPr>
            <p:cNvPr id="27" name="object 27"/>
            <p:cNvPicPr/>
            <p:nvPr/>
          </p:nvPicPr>
          <p:blipFill>
            <a:blip r:embed="rId10" cstate="print"/>
            <a:stretch>
              <a:fillRect/>
            </a:stretch>
          </p:blipFill>
          <p:spPr>
            <a:xfrm>
              <a:off x="3627501" y="4881791"/>
              <a:ext cx="1282166" cy="1282179"/>
            </a:xfrm>
            <a:prstGeom prst="rect">
              <a:avLst/>
            </a:prstGeom>
          </p:spPr>
        </p:pic>
        <p:pic>
          <p:nvPicPr>
            <p:cNvPr id="28" name="object 28"/>
            <p:cNvPicPr/>
            <p:nvPr/>
          </p:nvPicPr>
          <p:blipFill>
            <a:blip r:embed="rId11" cstate="print"/>
            <a:stretch>
              <a:fillRect/>
            </a:stretch>
          </p:blipFill>
          <p:spPr>
            <a:xfrm>
              <a:off x="7306767" y="2043328"/>
              <a:ext cx="1282179" cy="1282179"/>
            </a:xfrm>
            <a:prstGeom prst="rect">
              <a:avLst/>
            </a:prstGeom>
          </p:spPr>
        </p:pic>
        <p:pic>
          <p:nvPicPr>
            <p:cNvPr id="29" name="object 29"/>
            <p:cNvPicPr/>
            <p:nvPr/>
          </p:nvPicPr>
          <p:blipFill>
            <a:blip r:embed="rId12" cstate="print"/>
            <a:stretch>
              <a:fillRect/>
            </a:stretch>
          </p:blipFill>
          <p:spPr>
            <a:xfrm>
              <a:off x="10146245" y="3460978"/>
              <a:ext cx="1282179" cy="1282166"/>
            </a:xfrm>
            <a:prstGeom prst="rect">
              <a:avLst/>
            </a:prstGeom>
          </p:spPr>
        </p:pic>
        <p:pic>
          <p:nvPicPr>
            <p:cNvPr id="30" name="object 30"/>
            <p:cNvPicPr/>
            <p:nvPr/>
          </p:nvPicPr>
          <p:blipFill>
            <a:blip r:embed="rId13" cstate="print"/>
            <a:stretch>
              <a:fillRect/>
            </a:stretch>
          </p:blipFill>
          <p:spPr>
            <a:xfrm>
              <a:off x="7306767" y="4878616"/>
              <a:ext cx="1282179" cy="1282179"/>
            </a:xfrm>
            <a:prstGeom prst="rect">
              <a:avLst/>
            </a:prstGeom>
          </p:spPr>
        </p:pic>
        <p:pic>
          <p:nvPicPr>
            <p:cNvPr id="31" name="object 31"/>
            <p:cNvPicPr/>
            <p:nvPr/>
          </p:nvPicPr>
          <p:blipFill>
            <a:blip r:embed="rId14" cstate="print"/>
            <a:stretch>
              <a:fillRect/>
            </a:stretch>
          </p:blipFill>
          <p:spPr>
            <a:xfrm>
              <a:off x="7306767" y="3460978"/>
              <a:ext cx="1282179" cy="1282166"/>
            </a:xfrm>
            <a:prstGeom prst="rect">
              <a:avLst/>
            </a:prstGeom>
          </p:spPr>
        </p:pic>
        <p:pic>
          <p:nvPicPr>
            <p:cNvPr id="32" name="object 32"/>
            <p:cNvPicPr/>
            <p:nvPr/>
          </p:nvPicPr>
          <p:blipFill>
            <a:blip r:embed="rId15" cstate="print"/>
            <a:stretch>
              <a:fillRect/>
            </a:stretch>
          </p:blipFill>
          <p:spPr>
            <a:xfrm>
              <a:off x="10146245" y="2045360"/>
              <a:ext cx="1282179" cy="1282179"/>
            </a:xfrm>
            <a:prstGeom prst="rect">
              <a:avLst/>
            </a:prstGeom>
          </p:spPr>
        </p:pic>
      </p:grpSp>
      <p:sp>
        <p:nvSpPr>
          <p:cNvPr id="33" name="object 33"/>
          <p:cNvSpPr txBox="1"/>
          <p:nvPr/>
        </p:nvSpPr>
        <p:spPr>
          <a:xfrm>
            <a:off x="1794100" y="1720301"/>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②</a:t>
            </a:r>
            <a:endParaRPr sz="2400">
              <a:latin typeface="Carlito"/>
              <a:cs typeface="Carlito"/>
            </a:endParaRPr>
          </a:p>
        </p:txBody>
      </p:sp>
      <p:sp>
        <p:nvSpPr>
          <p:cNvPr id="34" name="object 34"/>
          <p:cNvSpPr txBox="1"/>
          <p:nvPr/>
        </p:nvSpPr>
        <p:spPr>
          <a:xfrm>
            <a:off x="719576" y="1697126"/>
            <a:ext cx="2563653" cy="378950"/>
          </a:xfrm>
          <a:prstGeom prst="rect">
            <a:avLst/>
          </a:prstGeom>
        </p:spPr>
        <p:txBody>
          <a:bodyPr vert="horz" wrap="square" lIns="0" tIns="9525" rIns="0" bIns="0" rtlCol="0">
            <a:spAutoFit/>
          </a:bodyPr>
          <a:lstStyle/>
          <a:p>
            <a:pPr marL="9525">
              <a:spcBef>
                <a:spcPts val="75"/>
              </a:spcBef>
              <a:tabLst>
                <a:tab pos="2148840" algn="l"/>
              </a:tabLst>
            </a:pPr>
            <a:r>
              <a:rPr sz="2400" spc="-38" dirty="0">
                <a:solidFill>
                  <a:srgbClr val="FF0000"/>
                </a:solidFill>
                <a:latin typeface="Carlito"/>
                <a:cs typeface="Carlito"/>
              </a:rPr>
              <a:t>①</a:t>
            </a:r>
            <a:r>
              <a:rPr sz="2400" dirty="0">
                <a:solidFill>
                  <a:srgbClr val="FF0000"/>
                </a:solidFill>
                <a:latin typeface="Carlito"/>
                <a:cs typeface="Carlito"/>
              </a:rPr>
              <a:t>	</a:t>
            </a:r>
            <a:r>
              <a:rPr sz="2400" spc="-38" dirty="0">
                <a:solidFill>
                  <a:srgbClr val="FF0000"/>
                </a:solidFill>
                <a:latin typeface="Carlito"/>
                <a:cs typeface="Carlito"/>
              </a:rPr>
              <a:t>③</a:t>
            </a:r>
            <a:endParaRPr sz="2400" dirty="0">
              <a:latin typeface="Carlito"/>
              <a:cs typeface="Carlito"/>
            </a:endParaRPr>
          </a:p>
        </p:txBody>
      </p:sp>
      <p:sp>
        <p:nvSpPr>
          <p:cNvPr id="35" name="object 35"/>
          <p:cNvSpPr txBox="1"/>
          <p:nvPr/>
        </p:nvSpPr>
        <p:spPr>
          <a:xfrm>
            <a:off x="715188" y="2751953"/>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④</a:t>
            </a:r>
            <a:endParaRPr sz="2400">
              <a:latin typeface="Carlito"/>
              <a:cs typeface="Carlito"/>
            </a:endParaRPr>
          </a:p>
        </p:txBody>
      </p:sp>
      <p:sp>
        <p:nvSpPr>
          <p:cNvPr id="36" name="object 36"/>
          <p:cNvSpPr txBox="1"/>
          <p:nvPr/>
        </p:nvSpPr>
        <p:spPr>
          <a:xfrm>
            <a:off x="1774346" y="2722597"/>
            <a:ext cx="1483042" cy="378950"/>
          </a:xfrm>
          <a:prstGeom prst="rect">
            <a:avLst/>
          </a:prstGeom>
        </p:spPr>
        <p:txBody>
          <a:bodyPr vert="horz" wrap="square" lIns="0" tIns="9525" rIns="0" bIns="0" rtlCol="0">
            <a:spAutoFit/>
          </a:bodyPr>
          <a:lstStyle/>
          <a:p>
            <a:pPr marL="9525">
              <a:spcBef>
                <a:spcPts val="75"/>
              </a:spcBef>
              <a:tabLst>
                <a:tab pos="1068229" algn="l"/>
              </a:tabLst>
            </a:pPr>
            <a:r>
              <a:rPr sz="2400" spc="-38" dirty="0">
                <a:solidFill>
                  <a:srgbClr val="FF0000"/>
                </a:solidFill>
                <a:latin typeface="Carlito"/>
                <a:cs typeface="Carlito"/>
              </a:rPr>
              <a:t>⑤</a:t>
            </a:r>
            <a:r>
              <a:rPr sz="2400" dirty="0">
                <a:solidFill>
                  <a:srgbClr val="FF0000"/>
                </a:solidFill>
                <a:latin typeface="Carlito"/>
                <a:cs typeface="Carlito"/>
              </a:rPr>
              <a:t>	</a:t>
            </a:r>
            <a:r>
              <a:rPr sz="2400" spc="-38" dirty="0">
                <a:solidFill>
                  <a:srgbClr val="FF0000"/>
                </a:solidFill>
                <a:latin typeface="Carlito"/>
                <a:cs typeface="Carlito"/>
              </a:rPr>
              <a:t>⑥</a:t>
            </a:r>
            <a:endParaRPr sz="2400">
              <a:latin typeface="Carlito"/>
              <a:cs typeface="Carlito"/>
            </a:endParaRPr>
          </a:p>
        </p:txBody>
      </p:sp>
      <p:sp>
        <p:nvSpPr>
          <p:cNvPr id="37" name="object 37"/>
          <p:cNvSpPr txBox="1"/>
          <p:nvPr/>
        </p:nvSpPr>
        <p:spPr>
          <a:xfrm>
            <a:off x="2830534" y="3820839"/>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⑨</a:t>
            </a:r>
            <a:endParaRPr sz="2400" dirty="0">
              <a:latin typeface="Carlito"/>
              <a:cs typeface="Carlito"/>
            </a:endParaRPr>
          </a:p>
        </p:txBody>
      </p:sp>
      <p:sp>
        <p:nvSpPr>
          <p:cNvPr id="38" name="object 38"/>
          <p:cNvSpPr txBox="1"/>
          <p:nvPr/>
        </p:nvSpPr>
        <p:spPr>
          <a:xfrm>
            <a:off x="715188" y="3840498"/>
            <a:ext cx="1476851" cy="378950"/>
          </a:xfrm>
          <a:prstGeom prst="rect">
            <a:avLst/>
          </a:prstGeom>
        </p:spPr>
        <p:txBody>
          <a:bodyPr vert="horz" wrap="square" lIns="0" tIns="9525" rIns="0" bIns="0" rtlCol="0">
            <a:spAutoFit/>
          </a:bodyPr>
          <a:lstStyle/>
          <a:p>
            <a:pPr marL="9525">
              <a:spcBef>
                <a:spcPts val="75"/>
              </a:spcBef>
              <a:tabLst>
                <a:tab pos="1062038" algn="l"/>
              </a:tabLst>
            </a:pPr>
            <a:r>
              <a:rPr sz="2400" spc="-38" dirty="0">
                <a:solidFill>
                  <a:srgbClr val="FF0000"/>
                </a:solidFill>
                <a:latin typeface="Carlito"/>
                <a:cs typeface="Carlito"/>
              </a:rPr>
              <a:t>⑦</a:t>
            </a:r>
            <a:r>
              <a:rPr sz="2400" dirty="0">
                <a:solidFill>
                  <a:srgbClr val="FF0000"/>
                </a:solidFill>
                <a:latin typeface="Carlito"/>
                <a:cs typeface="Carlito"/>
              </a:rPr>
              <a:t>	</a:t>
            </a:r>
            <a:r>
              <a:rPr sz="2400" spc="-38" dirty="0">
                <a:solidFill>
                  <a:srgbClr val="FF0000"/>
                </a:solidFill>
                <a:latin typeface="Carlito"/>
                <a:cs typeface="Carlito"/>
              </a:rPr>
              <a:t>⑧</a:t>
            </a:r>
            <a:endParaRPr sz="2400" dirty="0">
              <a:latin typeface="Carlito"/>
              <a:cs typeface="Carlito"/>
            </a:endParaRPr>
          </a:p>
        </p:txBody>
      </p:sp>
      <p:pic>
        <p:nvPicPr>
          <p:cNvPr id="39" name="object 39"/>
          <p:cNvPicPr/>
          <p:nvPr/>
        </p:nvPicPr>
        <p:blipFill>
          <a:blip r:embed="rId16" cstate="print"/>
          <a:stretch>
            <a:fillRect/>
          </a:stretch>
        </p:blipFill>
        <p:spPr>
          <a:xfrm>
            <a:off x="6544885" y="2593134"/>
            <a:ext cx="961634" cy="961634"/>
          </a:xfrm>
          <a:prstGeom prst="rect">
            <a:avLst/>
          </a:prstGeom>
        </p:spPr>
      </p:pic>
      <p:pic>
        <p:nvPicPr>
          <p:cNvPr id="40" name="object 40"/>
          <p:cNvPicPr/>
          <p:nvPr/>
        </p:nvPicPr>
        <p:blipFill>
          <a:blip r:embed="rId17" cstate="print"/>
          <a:stretch>
            <a:fillRect/>
          </a:stretch>
        </p:blipFill>
        <p:spPr>
          <a:xfrm>
            <a:off x="6544885" y="3658963"/>
            <a:ext cx="961634" cy="961634"/>
          </a:xfrm>
          <a:prstGeom prst="rect">
            <a:avLst/>
          </a:prstGeom>
        </p:spPr>
      </p:pic>
      <p:grpSp>
        <p:nvGrpSpPr>
          <p:cNvPr id="41" name="object 41"/>
          <p:cNvGrpSpPr/>
          <p:nvPr/>
        </p:nvGrpSpPr>
        <p:grpSpPr>
          <a:xfrm>
            <a:off x="6544885" y="1532497"/>
            <a:ext cx="2027873" cy="3088481"/>
            <a:chOff x="8726513" y="2043328"/>
            <a:chExt cx="2703830" cy="4117975"/>
          </a:xfrm>
        </p:grpSpPr>
        <p:pic>
          <p:nvPicPr>
            <p:cNvPr id="42" name="object 42"/>
            <p:cNvPicPr/>
            <p:nvPr/>
          </p:nvPicPr>
          <p:blipFill>
            <a:blip r:embed="rId18" cstate="print"/>
            <a:stretch>
              <a:fillRect/>
            </a:stretch>
          </p:blipFill>
          <p:spPr>
            <a:xfrm>
              <a:off x="10147668" y="4878781"/>
              <a:ext cx="1282179" cy="1282175"/>
            </a:xfrm>
            <a:prstGeom prst="rect">
              <a:avLst/>
            </a:prstGeom>
          </p:spPr>
        </p:pic>
        <p:pic>
          <p:nvPicPr>
            <p:cNvPr id="43" name="object 43"/>
            <p:cNvPicPr/>
            <p:nvPr/>
          </p:nvPicPr>
          <p:blipFill>
            <a:blip r:embed="rId19" cstate="print"/>
            <a:stretch>
              <a:fillRect/>
            </a:stretch>
          </p:blipFill>
          <p:spPr>
            <a:xfrm>
              <a:off x="8726513" y="2043328"/>
              <a:ext cx="1282179" cy="1282179"/>
            </a:xfrm>
            <a:prstGeom prst="rect">
              <a:avLst/>
            </a:prstGeom>
          </p:spPr>
        </p:pic>
      </p:grpSp>
      <p:sp>
        <p:nvSpPr>
          <p:cNvPr id="45" name="TextBox 44">
            <a:extLst>
              <a:ext uri="{FF2B5EF4-FFF2-40B4-BE49-F238E27FC236}">
                <a16:creationId xmlns:a16="http://schemas.microsoft.com/office/drawing/2014/main" id="{5F365A1B-FDCE-7282-35D4-2371B1726E15}"/>
              </a:ext>
            </a:extLst>
          </p:cNvPr>
          <p:cNvSpPr txBox="1"/>
          <p:nvPr/>
        </p:nvSpPr>
        <p:spPr>
          <a:xfrm>
            <a:off x="25584" y="568680"/>
            <a:ext cx="9144000" cy="933589"/>
          </a:xfrm>
          <a:prstGeom prst="rect">
            <a:avLst/>
          </a:prstGeom>
          <a:noFill/>
        </p:spPr>
        <p:txBody>
          <a:bodyPr wrap="square">
            <a:spAutoFit/>
          </a:bodyPr>
          <a:lstStyle/>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3% drop in accuracy is observed, if we do not apply positional.</a:t>
            </a:r>
          </a:p>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Positional embedding can be 1D or 2D, but no significant improvement is found in using 2D embedding, hence the paper uses 1D position embedding.</a:t>
            </a:r>
            <a:endParaRPr lang="en-GB" sz="1500" dirty="0">
              <a:latin typeface="Liberation Sans Narrow"/>
              <a:cs typeface="Liberation Sans Narrow"/>
            </a:endParaRPr>
          </a:p>
        </p:txBody>
      </p:sp>
      <p:sp>
        <p:nvSpPr>
          <p:cNvPr id="47" name="TextBox 46">
            <a:extLst>
              <a:ext uri="{FF2B5EF4-FFF2-40B4-BE49-F238E27FC236}">
                <a16:creationId xmlns:a16="http://schemas.microsoft.com/office/drawing/2014/main" id="{63B88820-53CF-F204-9B34-C9E52E406BC5}"/>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8" name="TextBox 47">
            <a:extLst>
              <a:ext uri="{FF2B5EF4-FFF2-40B4-BE49-F238E27FC236}">
                <a16:creationId xmlns:a16="http://schemas.microsoft.com/office/drawing/2014/main" id="{2AF5BFFB-044A-9F64-EAF2-E367CF0279D1}"/>
              </a:ext>
            </a:extLst>
          </p:cNvPr>
          <p:cNvSpPr txBox="1"/>
          <p:nvPr/>
        </p:nvSpPr>
        <p:spPr>
          <a:xfrm>
            <a:off x="0" y="-35414"/>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4" name="Slide Number Placeholder 43">
            <a:extLst>
              <a:ext uri="{FF2B5EF4-FFF2-40B4-BE49-F238E27FC236}">
                <a16:creationId xmlns:a16="http://schemas.microsoft.com/office/drawing/2014/main" id="{C793FB79-7F16-0B86-AB55-7ADD0A875F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60F75FD-4536-9F29-D626-2C7D98B48783}"/>
              </a:ext>
            </a:extLst>
          </p:cNvPr>
          <p:cNvSpPr/>
          <p:nvPr/>
        </p:nvSpPr>
        <p:spPr>
          <a:xfrm>
            <a:off x="1752862" y="4087629"/>
            <a:ext cx="5958421" cy="1024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4" name="Rectangle 93">
            <a:extLst>
              <a:ext uri="{FF2B5EF4-FFF2-40B4-BE49-F238E27FC236}">
                <a16:creationId xmlns:a16="http://schemas.microsoft.com/office/drawing/2014/main" id="{6767131D-5B40-15D0-ADFA-4AE91286A995}"/>
              </a:ext>
            </a:extLst>
          </p:cNvPr>
          <p:cNvSpPr/>
          <p:nvPr/>
        </p:nvSpPr>
        <p:spPr>
          <a:xfrm>
            <a:off x="1697488" y="2392484"/>
            <a:ext cx="6013795" cy="8709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2" y="3453530"/>
            <a:ext cx="73010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2" y="3453530"/>
            <a:ext cx="82716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1" y="1757214"/>
            <a:ext cx="3932641"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07357"/>
            <a:ext cx="6414135" cy="2750344"/>
            <a:chOff x="1115056" y="1876475"/>
            <a:chExt cx="8552180" cy="3667125"/>
          </a:xfrm>
        </p:grpSpPr>
        <p:sp>
          <p:nvSpPr>
            <p:cNvPr id="59" name="object 59"/>
            <p:cNvSpPr/>
            <p:nvPr/>
          </p:nvSpPr>
          <p:spPr>
            <a:xfrm>
              <a:off x="1115047" y="1876475"/>
              <a:ext cx="8552180" cy="3667125"/>
            </a:xfrm>
            <a:custGeom>
              <a:avLst/>
              <a:gdLst/>
              <a:ahLst/>
              <a:cxnLst/>
              <a:rect l="l" t="t" r="r" b="b"/>
              <a:pathLst>
                <a:path w="8552180" h="3667125">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3667125">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3667125">
                  <a:moveTo>
                    <a:pt x="3487813" y="190500"/>
                  </a:moveTo>
                  <a:lnTo>
                    <a:pt x="3457333" y="129540"/>
                  </a:lnTo>
                  <a:lnTo>
                    <a:pt x="3392563" y="0"/>
                  </a:lnTo>
                  <a:lnTo>
                    <a:pt x="3297313" y="190500"/>
                  </a:lnTo>
                  <a:lnTo>
                    <a:pt x="3373513" y="129540"/>
                  </a:lnTo>
                  <a:lnTo>
                    <a:pt x="3373513" y="405777"/>
                  </a:lnTo>
                  <a:lnTo>
                    <a:pt x="3411613" y="405777"/>
                  </a:lnTo>
                  <a:lnTo>
                    <a:pt x="3411613" y="129540"/>
                  </a:lnTo>
                  <a:lnTo>
                    <a:pt x="3487813" y="190500"/>
                  </a:lnTo>
                  <a:close/>
                </a:path>
                <a:path w="8552180" h="3667125">
                  <a:moveTo>
                    <a:pt x="3488029" y="3451491"/>
                  </a:moveTo>
                  <a:lnTo>
                    <a:pt x="3457549" y="3390531"/>
                  </a:lnTo>
                  <a:lnTo>
                    <a:pt x="3392779" y="3260991"/>
                  </a:lnTo>
                  <a:lnTo>
                    <a:pt x="3297529" y="3451491"/>
                  </a:lnTo>
                  <a:lnTo>
                    <a:pt x="3373729" y="3390531"/>
                  </a:lnTo>
                  <a:lnTo>
                    <a:pt x="3373729" y="3666756"/>
                  </a:lnTo>
                  <a:lnTo>
                    <a:pt x="3411829" y="3666756"/>
                  </a:lnTo>
                  <a:lnTo>
                    <a:pt x="3411829" y="3390531"/>
                  </a:lnTo>
                  <a:lnTo>
                    <a:pt x="3488029" y="3451491"/>
                  </a:lnTo>
                  <a:close/>
                </a:path>
                <a:path w="8552180" h="3667125">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3667125">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5" y="3452359"/>
            <a:ext cx="792580"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8897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5932" y="760857"/>
            <a:ext cx="6438424" cy="2660809"/>
            <a:chOff x="1101242" y="1014475"/>
            <a:chExt cx="8584565" cy="354774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6" name="object 7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7" name="object 7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8" name="object 78"/>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9" name="object 79"/>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0" name="object 80"/>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1" name="object 81"/>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82" name="object 82"/>
            <p:cNvSpPr/>
            <p:nvPr/>
          </p:nvSpPr>
          <p:spPr>
            <a:xfrm>
              <a:off x="6045047"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3" name="object 83"/>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4" name="object 84"/>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85" name="object 85"/>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6" name="object 86"/>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87" name="object 87"/>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88" name="object 88"/>
          <p:cNvSpPr txBox="1"/>
          <p:nvPr/>
        </p:nvSpPr>
        <p:spPr>
          <a:xfrm>
            <a:off x="2252796" y="851183"/>
            <a:ext cx="290036" cy="332783"/>
          </a:xfrm>
          <a:prstGeom prst="rect">
            <a:avLst/>
          </a:prstGeom>
        </p:spPr>
        <p:txBody>
          <a:bodyPr vert="horz" wrap="square" lIns="0" tIns="9525" rIns="0" bIns="0" rtlCol="0">
            <a:spAutoFit/>
          </a:bodyPr>
          <a:lstStyle/>
          <a:p>
            <a:pPr marL="28575">
              <a:spcBef>
                <a:spcPts val="75"/>
              </a:spcBef>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endParaRPr sz="2250" baseline="-15277">
              <a:latin typeface="FreeSerif"/>
              <a:cs typeface="FreeSerif"/>
            </a:endParaRPr>
          </a:p>
        </p:txBody>
      </p:sp>
      <p:sp>
        <p:nvSpPr>
          <p:cNvPr id="89" name="object 89"/>
          <p:cNvSpPr txBox="1"/>
          <p:nvPr/>
        </p:nvSpPr>
        <p:spPr>
          <a:xfrm>
            <a:off x="3481129"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endParaRPr sz="2250" baseline="-15277">
              <a:latin typeface="FreeSerif"/>
              <a:cs typeface="FreeSerif"/>
            </a:endParaRPr>
          </a:p>
        </p:txBody>
      </p:sp>
      <p:sp>
        <p:nvSpPr>
          <p:cNvPr id="90" name="object 90"/>
          <p:cNvSpPr txBox="1"/>
          <p:nvPr/>
        </p:nvSpPr>
        <p:spPr>
          <a:xfrm>
            <a:off x="4713017"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endParaRPr sz="2250" baseline="-15277">
              <a:latin typeface="FreeSerif"/>
              <a:cs typeface="FreeSerif"/>
            </a:endParaRPr>
          </a:p>
        </p:txBody>
      </p:sp>
      <p:sp>
        <p:nvSpPr>
          <p:cNvPr id="91" name="object 91"/>
          <p:cNvSpPr txBox="1">
            <a:spLocks noGrp="1"/>
          </p:cNvSpPr>
          <p:nvPr>
            <p:ph type="title"/>
          </p:nvPr>
        </p:nvSpPr>
        <p:spPr>
          <a:xfrm>
            <a:off x="7291168" y="854337"/>
            <a:ext cx="309563" cy="332783"/>
          </a:xfrm>
          <a:prstGeom prst="rect">
            <a:avLst/>
          </a:prstGeom>
        </p:spPr>
        <p:txBody>
          <a:bodyPr vert="horz" wrap="square" lIns="0" tIns="9525" rIns="0" bIns="0" rtlCol="0" anchor="ctr">
            <a:spAutoFit/>
          </a:bodyPr>
          <a:lstStyle/>
          <a:p>
            <a:pPr marL="28575">
              <a:lnSpc>
                <a:spcPct val="100000"/>
              </a:lnSpc>
              <a:spcBef>
                <a:spcPts val="75"/>
              </a:spcBef>
            </a:pPr>
            <a:r>
              <a:rPr sz="2100" spc="127" dirty="0">
                <a:solidFill>
                  <a:srgbClr val="BF9000"/>
                </a:solidFill>
                <a:latin typeface="FreeSerif"/>
                <a:cs typeface="FreeSerif"/>
              </a:rPr>
              <a:t>𝐜</a:t>
            </a:r>
            <a:r>
              <a:rPr sz="2250" spc="191" baseline="-15277" dirty="0">
                <a:solidFill>
                  <a:srgbClr val="BF9000"/>
                </a:solidFill>
                <a:latin typeface="FreeSerif"/>
                <a:cs typeface="FreeSerif"/>
              </a:rPr>
              <a:t>𝑛</a:t>
            </a:r>
            <a:endParaRPr sz="2250" baseline="-15277">
              <a:latin typeface="FreeSerif"/>
              <a:cs typeface="FreeSerif"/>
            </a:endParaRPr>
          </a:p>
        </p:txBody>
      </p:sp>
      <p:sp>
        <p:nvSpPr>
          <p:cNvPr id="92" name="object 92"/>
          <p:cNvSpPr txBox="1"/>
          <p:nvPr/>
        </p:nvSpPr>
        <p:spPr>
          <a:xfrm>
            <a:off x="5791791" y="823113"/>
            <a:ext cx="345757" cy="471283"/>
          </a:xfrm>
          <a:prstGeom prst="rect">
            <a:avLst/>
          </a:prstGeom>
        </p:spPr>
        <p:txBody>
          <a:bodyPr vert="horz" wrap="square" lIns="0" tIns="9525" rIns="0" bIns="0" rtlCol="0">
            <a:spAutoFit/>
          </a:bodyPr>
          <a:lstStyle/>
          <a:p>
            <a:pPr marL="9525">
              <a:spcBef>
                <a:spcPts val="75"/>
              </a:spcBef>
            </a:pPr>
            <a:r>
              <a:rPr sz="3000" spc="-488" dirty="0">
                <a:solidFill>
                  <a:srgbClr val="BF9000"/>
                </a:solidFill>
                <a:latin typeface="FreeSerif"/>
                <a:cs typeface="FreeSerif"/>
              </a:rPr>
              <a:t>⋯</a:t>
            </a:r>
            <a:endParaRPr sz="3000">
              <a:latin typeface="FreeSerif"/>
              <a:cs typeface="FreeSerif"/>
            </a:endParaRPr>
          </a:p>
        </p:txBody>
      </p:sp>
      <p:sp>
        <p:nvSpPr>
          <p:cNvPr id="93" name="object 93"/>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7" name="TextBox 96">
            <a:extLst>
              <a:ext uri="{FF2B5EF4-FFF2-40B4-BE49-F238E27FC236}">
                <a16:creationId xmlns:a16="http://schemas.microsoft.com/office/drawing/2014/main" id="{AF73259F-5132-23C2-A500-B8617355E62A}"/>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98" name="Slide Number Placeholder 97">
            <a:extLst>
              <a:ext uri="{FF2B5EF4-FFF2-40B4-BE49-F238E27FC236}">
                <a16:creationId xmlns:a16="http://schemas.microsoft.com/office/drawing/2014/main" id="{5529BAEF-9C7A-BE78-15DB-15B75E48E9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72832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82169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3783958"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13996"/>
            <a:ext cx="2992278" cy="2743676"/>
            <a:chOff x="1115056" y="1885327"/>
            <a:chExt cx="3989704" cy="3658235"/>
          </a:xfrm>
        </p:grpSpPr>
        <p:sp>
          <p:nvSpPr>
            <p:cNvPr id="59" name="object 59"/>
            <p:cNvSpPr/>
            <p:nvPr/>
          </p:nvSpPr>
          <p:spPr>
            <a:xfrm>
              <a:off x="1115047" y="1885327"/>
              <a:ext cx="3488054" cy="3658235"/>
            </a:xfrm>
            <a:custGeom>
              <a:avLst/>
              <a:gdLst/>
              <a:ahLst/>
              <a:cxnLst/>
              <a:rect l="l" t="t" r="r" b="b"/>
              <a:pathLst>
                <a:path w="3488054" h="3658235">
                  <a:moveTo>
                    <a:pt x="190512" y="190500"/>
                  </a:moveTo>
                  <a:lnTo>
                    <a:pt x="160020" y="129540"/>
                  </a:lnTo>
                  <a:lnTo>
                    <a:pt x="95250" y="0"/>
                  </a:lnTo>
                  <a:lnTo>
                    <a:pt x="0" y="190500"/>
                  </a:lnTo>
                  <a:lnTo>
                    <a:pt x="76200" y="129540"/>
                  </a:lnTo>
                  <a:lnTo>
                    <a:pt x="76200" y="405765"/>
                  </a:lnTo>
                  <a:lnTo>
                    <a:pt x="114300" y="405765"/>
                  </a:lnTo>
                  <a:lnTo>
                    <a:pt x="114300" y="129540"/>
                  </a:lnTo>
                  <a:lnTo>
                    <a:pt x="190512" y="190500"/>
                  </a:lnTo>
                  <a:close/>
                </a:path>
                <a:path w="3488054" h="3658235">
                  <a:moveTo>
                    <a:pt x="3488029" y="3442639"/>
                  </a:moveTo>
                  <a:lnTo>
                    <a:pt x="3457549" y="3381679"/>
                  </a:lnTo>
                  <a:lnTo>
                    <a:pt x="3392779" y="3252139"/>
                  </a:lnTo>
                  <a:lnTo>
                    <a:pt x="3297529" y="3442639"/>
                  </a:lnTo>
                  <a:lnTo>
                    <a:pt x="3373729" y="3381679"/>
                  </a:lnTo>
                  <a:lnTo>
                    <a:pt x="3373729" y="3657904"/>
                  </a:lnTo>
                  <a:lnTo>
                    <a:pt x="3411829" y="3657904"/>
                  </a:lnTo>
                  <a:lnTo>
                    <a:pt x="3411829" y="3381679"/>
                  </a:lnTo>
                  <a:lnTo>
                    <a:pt x="3488029" y="3442639"/>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79252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4" y="3452359"/>
            <a:ext cx="742673"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1847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1169" y="295456"/>
            <a:ext cx="6430804" cy="3126581"/>
            <a:chOff x="1094892" y="393941"/>
            <a:chExt cx="8574405" cy="416877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3019424" y="393941"/>
              <a:ext cx="1382395" cy="1007744"/>
            </a:xfrm>
            <a:custGeom>
              <a:avLst/>
              <a:gdLst/>
              <a:ahLst/>
              <a:cxnLst/>
              <a:rect l="l" t="t" r="r" b="b"/>
              <a:pathLst>
                <a:path w="1382395" h="1007744">
                  <a:moveTo>
                    <a:pt x="1214424" y="0"/>
                  </a:moveTo>
                  <a:lnTo>
                    <a:pt x="167906" y="0"/>
                  </a:lnTo>
                  <a:lnTo>
                    <a:pt x="123269" y="5997"/>
                  </a:lnTo>
                  <a:lnTo>
                    <a:pt x="83159" y="22923"/>
                  </a:lnTo>
                  <a:lnTo>
                    <a:pt x="49177" y="49177"/>
                  </a:lnTo>
                  <a:lnTo>
                    <a:pt x="22923" y="83159"/>
                  </a:lnTo>
                  <a:lnTo>
                    <a:pt x="5997" y="123269"/>
                  </a:lnTo>
                  <a:lnTo>
                    <a:pt x="0" y="167906"/>
                  </a:lnTo>
                  <a:lnTo>
                    <a:pt x="0" y="839533"/>
                  </a:lnTo>
                  <a:lnTo>
                    <a:pt x="5997" y="884170"/>
                  </a:lnTo>
                  <a:lnTo>
                    <a:pt x="22923" y="924280"/>
                  </a:lnTo>
                  <a:lnTo>
                    <a:pt x="49177" y="958262"/>
                  </a:lnTo>
                  <a:lnTo>
                    <a:pt x="83159" y="984516"/>
                  </a:lnTo>
                  <a:lnTo>
                    <a:pt x="123269" y="1001442"/>
                  </a:lnTo>
                  <a:lnTo>
                    <a:pt x="167906" y="1007440"/>
                  </a:lnTo>
                  <a:lnTo>
                    <a:pt x="1214424" y="1007440"/>
                  </a:lnTo>
                  <a:lnTo>
                    <a:pt x="1259057" y="1001442"/>
                  </a:lnTo>
                  <a:lnTo>
                    <a:pt x="1299166" y="984516"/>
                  </a:lnTo>
                  <a:lnTo>
                    <a:pt x="1333149" y="958262"/>
                  </a:lnTo>
                  <a:lnTo>
                    <a:pt x="1359405" y="924280"/>
                  </a:lnTo>
                  <a:lnTo>
                    <a:pt x="1376333" y="884170"/>
                  </a:lnTo>
                  <a:lnTo>
                    <a:pt x="1382331" y="839533"/>
                  </a:lnTo>
                  <a:lnTo>
                    <a:pt x="1382331" y="167906"/>
                  </a:lnTo>
                  <a:lnTo>
                    <a:pt x="1376333" y="123269"/>
                  </a:lnTo>
                  <a:lnTo>
                    <a:pt x="1359405" y="83159"/>
                  </a:lnTo>
                  <a:lnTo>
                    <a:pt x="1333149" y="49177"/>
                  </a:lnTo>
                  <a:lnTo>
                    <a:pt x="1299166" y="22923"/>
                  </a:lnTo>
                  <a:lnTo>
                    <a:pt x="1259057" y="5997"/>
                  </a:lnTo>
                  <a:lnTo>
                    <a:pt x="1214424" y="0"/>
                  </a:lnTo>
                  <a:close/>
                </a:path>
              </a:pathLst>
            </a:custGeom>
            <a:solidFill>
              <a:srgbClr val="DEEBF7"/>
            </a:solidFill>
          </p:spPr>
          <p:txBody>
            <a:bodyPr wrap="square" lIns="0" tIns="0" rIns="0" bIns="0" rtlCol="0"/>
            <a:lstStyle/>
            <a:p>
              <a:endParaRPr sz="1350"/>
            </a:p>
          </p:txBody>
        </p:sp>
      </p:grpSp>
      <p:sp>
        <p:nvSpPr>
          <p:cNvPr id="76" name="object 76"/>
          <p:cNvSpPr txBox="1"/>
          <p:nvPr/>
        </p:nvSpPr>
        <p:spPr>
          <a:xfrm>
            <a:off x="1023604" y="851183"/>
            <a:ext cx="148114" cy="332783"/>
          </a:xfrm>
          <a:prstGeom prst="rect">
            <a:avLst/>
          </a:prstGeom>
        </p:spPr>
        <p:txBody>
          <a:bodyPr vert="horz" wrap="square" lIns="0" tIns="9525" rIns="0" bIns="0" rtlCol="0">
            <a:spAutoFit/>
          </a:bodyPr>
          <a:lstStyle/>
          <a:p>
            <a:pPr marL="9525">
              <a:spcBef>
                <a:spcPts val="75"/>
              </a:spcBef>
            </a:pPr>
            <a:r>
              <a:rPr sz="2100" spc="45" dirty="0">
                <a:solidFill>
                  <a:srgbClr val="BF9000"/>
                </a:solidFill>
                <a:latin typeface="FreeSerif"/>
                <a:cs typeface="FreeSerif"/>
              </a:rPr>
              <a:t>𝐜</a:t>
            </a:r>
            <a:endParaRPr sz="2100">
              <a:latin typeface="FreeSerif"/>
              <a:cs typeface="FreeSerif"/>
            </a:endParaRPr>
          </a:p>
        </p:txBody>
      </p:sp>
      <p:sp>
        <p:nvSpPr>
          <p:cNvPr id="77" name="object 77"/>
          <p:cNvSpPr txBox="1"/>
          <p:nvPr/>
        </p:nvSpPr>
        <p:spPr>
          <a:xfrm>
            <a:off x="1152191" y="981818"/>
            <a:ext cx="129540" cy="240450"/>
          </a:xfrm>
          <a:prstGeom prst="rect">
            <a:avLst/>
          </a:prstGeom>
        </p:spPr>
        <p:txBody>
          <a:bodyPr vert="horz" wrap="square" lIns="0" tIns="9525" rIns="0" bIns="0" rtlCol="0">
            <a:spAutoFit/>
          </a:bodyPr>
          <a:lstStyle/>
          <a:p>
            <a:pPr marL="9525">
              <a:spcBef>
                <a:spcPts val="75"/>
              </a:spcBef>
            </a:pPr>
            <a:r>
              <a:rPr sz="1500" spc="75" dirty="0">
                <a:solidFill>
                  <a:srgbClr val="BF9000"/>
                </a:solidFill>
                <a:latin typeface="FreeSerif"/>
                <a:cs typeface="FreeSerif"/>
              </a:rPr>
              <a:t>0</a:t>
            </a:r>
            <a:endParaRPr sz="1500">
              <a:latin typeface="FreeSerif"/>
              <a:cs typeface="FreeSerif"/>
            </a:endParaRPr>
          </a:p>
        </p:txBody>
      </p:sp>
      <p:sp>
        <p:nvSpPr>
          <p:cNvPr id="78" name="object 78"/>
          <p:cNvSpPr txBox="1"/>
          <p:nvPr/>
        </p:nvSpPr>
        <p:spPr>
          <a:xfrm>
            <a:off x="2381696" y="328235"/>
            <a:ext cx="1036795" cy="621132"/>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MLP </a:t>
            </a:r>
          </a:p>
          <a:p>
            <a:pPr marL="9525" marR="3810" indent="38576">
              <a:lnSpc>
                <a:spcPct val="101899"/>
              </a:lnSpc>
              <a:spcBef>
                <a:spcPts val="45"/>
              </a:spcBef>
            </a:pPr>
            <a:r>
              <a:rPr lang="fr-FR" sz="2025" spc="-41" dirty="0">
                <a:solidFill>
                  <a:srgbClr val="4472C4"/>
                </a:solidFill>
                <a:latin typeface="Liberation Sans Narrow"/>
                <a:cs typeface="Liberation Sans Narrow"/>
              </a:rPr>
              <a:t>Head</a:t>
            </a:r>
            <a:endParaRPr sz="2025" dirty="0">
              <a:latin typeface="Liberation Sans Narrow"/>
              <a:cs typeface="Liberation Sans Narrow"/>
            </a:endParaRPr>
          </a:p>
        </p:txBody>
      </p:sp>
      <p:grpSp>
        <p:nvGrpSpPr>
          <p:cNvPr id="79" name="object 79"/>
          <p:cNvGrpSpPr/>
          <p:nvPr/>
        </p:nvGrpSpPr>
        <p:grpSpPr>
          <a:xfrm>
            <a:off x="898507" y="39147"/>
            <a:ext cx="3175406" cy="1268254"/>
            <a:chOff x="1198007" y="52196"/>
            <a:chExt cx="4392295" cy="1691005"/>
          </a:xfrm>
        </p:grpSpPr>
        <p:sp>
          <p:nvSpPr>
            <p:cNvPr id="80" name="object 80"/>
            <p:cNvSpPr/>
            <p:nvPr/>
          </p:nvSpPr>
          <p:spPr>
            <a:xfrm>
              <a:off x="5375249" y="58546"/>
              <a:ext cx="208279" cy="1678305"/>
            </a:xfrm>
            <a:custGeom>
              <a:avLst/>
              <a:gdLst/>
              <a:ahLst/>
              <a:cxnLst/>
              <a:rect l="l" t="t" r="r" b="b"/>
              <a:pathLst>
                <a:path w="208279" h="1678305">
                  <a:moveTo>
                    <a:pt x="208267" y="1048905"/>
                  </a:moveTo>
                  <a:lnTo>
                    <a:pt x="0" y="1048905"/>
                  </a:lnTo>
                  <a:lnTo>
                    <a:pt x="0" y="1258671"/>
                  </a:lnTo>
                  <a:lnTo>
                    <a:pt x="0" y="1468450"/>
                  </a:lnTo>
                  <a:lnTo>
                    <a:pt x="0" y="1678228"/>
                  </a:lnTo>
                  <a:lnTo>
                    <a:pt x="208267" y="1678228"/>
                  </a:lnTo>
                  <a:lnTo>
                    <a:pt x="208267" y="1468450"/>
                  </a:lnTo>
                  <a:lnTo>
                    <a:pt x="208267" y="1258671"/>
                  </a:lnTo>
                  <a:lnTo>
                    <a:pt x="208267" y="1048905"/>
                  </a:lnTo>
                  <a:close/>
                </a:path>
                <a:path w="208279" h="1678305">
                  <a:moveTo>
                    <a:pt x="208267" y="0"/>
                  </a:moveTo>
                  <a:lnTo>
                    <a:pt x="0" y="0"/>
                  </a:lnTo>
                  <a:lnTo>
                    <a:pt x="0" y="209791"/>
                  </a:lnTo>
                  <a:lnTo>
                    <a:pt x="0" y="419557"/>
                  </a:lnTo>
                  <a:lnTo>
                    <a:pt x="0" y="629335"/>
                  </a:lnTo>
                  <a:lnTo>
                    <a:pt x="0" y="839114"/>
                  </a:lnTo>
                  <a:lnTo>
                    <a:pt x="0" y="1048893"/>
                  </a:lnTo>
                  <a:lnTo>
                    <a:pt x="208267" y="1048893"/>
                  </a:lnTo>
                  <a:lnTo>
                    <a:pt x="208267" y="839114"/>
                  </a:lnTo>
                  <a:lnTo>
                    <a:pt x="208267" y="629335"/>
                  </a:lnTo>
                  <a:lnTo>
                    <a:pt x="208267" y="419557"/>
                  </a:lnTo>
                  <a:lnTo>
                    <a:pt x="208267" y="209791"/>
                  </a:lnTo>
                  <a:lnTo>
                    <a:pt x="208267" y="0"/>
                  </a:lnTo>
                  <a:close/>
                </a:path>
              </a:pathLst>
            </a:custGeom>
            <a:solidFill>
              <a:srgbClr val="7030A0"/>
            </a:solidFill>
          </p:spPr>
          <p:txBody>
            <a:bodyPr wrap="square" lIns="0" tIns="0" rIns="0" bIns="0" rtlCol="0"/>
            <a:lstStyle/>
            <a:p>
              <a:endParaRPr sz="1350"/>
            </a:p>
          </p:txBody>
        </p:sp>
        <p:sp>
          <p:nvSpPr>
            <p:cNvPr id="81" name="object 81"/>
            <p:cNvSpPr/>
            <p:nvPr/>
          </p:nvSpPr>
          <p:spPr>
            <a:xfrm>
              <a:off x="5368887" y="261987"/>
              <a:ext cx="221615" cy="1271905"/>
            </a:xfrm>
            <a:custGeom>
              <a:avLst/>
              <a:gdLst/>
              <a:ahLst/>
              <a:cxnLst/>
              <a:rect l="l" t="t" r="r" b="b"/>
              <a:pathLst>
                <a:path w="221614" h="1271905">
                  <a:moveTo>
                    <a:pt x="220992" y="1258671"/>
                  </a:moveTo>
                  <a:lnTo>
                    <a:pt x="0" y="1258671"/>
                  </a:lnTo>
                  <a:lnTo>
                    <a:pt x="0" y="1271371"/>
                  </a:lnTo>
                  <a:lnTo>
                    <a:pt x="220992" y="1271371"/>
                  </a:lnTo>
                  <a:lnTo>
                    <a:pt x="220992" y="1258671"/>
                  </a:lnTo>
                  <a:close/>
                </a:path>
                <a:path w="221614" h="1271905">
                  <a:moveTo>
                    <a:pt x="220992" y="1048880"/>
                  </a:moveTo>
                  <a:lnTo>
                    <a:pt x="0" y="1048880"/>
                  </a:lnTo>
                  <a:lnTo>
                    <a:pt x="0" y="1061580"/>
                  </a:lnTo>
                  <a:lnTo>
                    <a:pt x="220992" y="1061580"/>
                  </a:lnTo>
                  <a:lnTo>
                    <a:pt x="220992" y="1048880"/>
                  </a:lnTo>
                  <a:close/>
                </a:path>
                <a:path w="221614" h="1271905">
                  <a:moveTo>
                    <a:pt x="220992" y="839101"/>
                  </a:moveTo>
                  <a:lnTo>
                    <a:pt x="0" y="839101"/>
                  </a:lnTo>
                  <a:lnTo>
                    <a:pt x="0" y="851801"/>
                  </a:lnTo>
                  <a:lnTo>
                    <a:pt x="220992" y="851801"/>
                  </a:lnTo>
                  <a:lnTo>
                    <a:pt x="220992" y="839101"/>
                  </a:lnTo>
                  <a:close/>
                </a:path>
                <a:path w="221614" h="1271905">
                  <a:moveTo>
                    <a:pt x="220992" y="629335"/>
                  </a:moveTo>
                  <a:lnTo>
                    <a:pt x="0" y="629335"/>
                  </a:lnTo>
                  <a:lnTo>
                    <a:pt x="0" y="642035"/>
                  </a:lnTo>
                  <a:lnTo>
                    <a:pt x="220992" y="642035"/>
                  </a:lnTo>
                  <a:lnTo>
                    <a:pt x="220992" y="629335"/>
                  </a:lnTo>
                  <a:close/>
                </a:path>
                <a:path w="221614" h="1271905">
                  <a:moveTo>
                    <a:pt x="220992" y="419557"/>
                  </a:moveTo>
                  <a:lnTo>
                    <a:pt x="0" y="419557"/>
                  </a:lnTo>
                  <a:lnTo>
                    <a:pt x="0" y="432257"/>
                  </a:lnTo>
                  <a:lnTo>
                    <a:pt x="220992" y="432257"/>
                  </a:lnTo>
                  <a:lnTo>
                    <a:pt x="220992" y="419557"/>
                  </a:lnTo>
                  <a:close/>
                </a:path>
                <a:path w="221614" h="1271905">
                  <a:moveTo>
                    <a:pt x="220992" y="209778"/>
                  </a:moveTo>
                  <a:lnTo>
                    <a:pt x="0" y="209778"/>
                  </a:lnTo>
                  <a:lnTo>
                    <a:pt x="0" y="222478"/>
                  </a:lnTo>
                  <a:lnTo>
                    <a:pt x="220992" y="222478"/>
                  </a:lnTo>
                  <a:lnTo>
                    <a:pt x="220992" y="209778"/>
                  </a:lnTo>
                  <a:close/>
                </a:path>
                <a:path w="221614" h="127190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2" name="object 82"/>
            <p:cNvSpPr/>
            <p:nvPr/>
          </p:nvSpPr>
          <p:spPr>
            <a:xfrm>
              <a:off x="5368899" y="52196"/>
              <a:ext cx="220979" cy="1691005"/>
            </a:xfrm>
            <a:custGeom>
              <a:avLst/>
              <a:gdLst/>
              <a:ahLst/>
              <a:cxnLst/>
              <a:rect l="l" t="t" r="r" b="b"/>
              <a:pathLst>
                <a:path w="220979" h="1691005">
                  <a:moveTo>
                    <a:pt x="6350" y="0"/>
                  </a:moveTo>
                  <a:lnTo>
                    <a:pt x="6350" y="1690930"/>
                  </a:lnTo>
                </a:path>
                <a:path w="220979" h="1691005">
                  <a:moveTo>
                    <a:pt x="214630" y="0"/>
                  </a:moveTo>
                  <a:lnTo>
                    <a:pt x="214630" y="1690930"/>
                  </a:lnTo>
                </a:path>
                <a:path w="220979" h="1691005">
                  <a:moveTo>
                    <a:pt x="0" y="6350"/>
                  </a:moveTo>
                  <a:lnTo>
                    <a:pt x="220980" y="6350"/>
                  </a:lnTo>
                </a:path>
                <a:path w="220979" h="1691005">
                  <a:moveTo>
                    <a:pt x="0" y="1684580"/>
                  </a:moveTo>
                  <a:lnTo>
                    <a:pt x="220980" y="1684580"/>
                  </a:lnTo>
                </a:path>
              </a:pathLst>
            </a:custGeom>
            <a:ln w="12700">
              <a:solidFill>
                <a:srgbClr val="000000"/>
              </a:solidFill>
            </a:ln>
          </p:spPr>
          <p:txBody>
            <a:bodyPr wrap="square" lIns="0" tIns="0" rIns="0" bIns="0" rtlCol="0"/>
            <a:lstStyle/>
            <a:p>
              <a:endParaRPr sz="1350"/>
            </a:p>
          </p:txBody>
        </p:sp>
        <p:sp>
          <p:nvSpPr>
            <p:cNvPr id="83" name="object 83"/>
            <p:cNvSpPr/>
            <p:nvPr/>
          </p:nvSpPr>
          <p:spPr>
            <a:xfrm>
              <a:off x="1198003" y="566775"/>
              <a:ext cx="4177665" cy="462915"/>
            </a:xfrm>
            <a:custGeom>
              <a:avLst/>
              <a:gdLst/>
              <a:ahLst/>
              <a:cxnLst/>
              <a:rect l="l" t="t" r="r" b="b"/>
              <a:pathLst>
                <a:path w="4177665" h="462915">
                  <a:moveTo>
                    <a:pt x="1821421" y="334111"/>
                  </a:moveTo>
                  <a:lnTo>
                    <a:pt x="1671281" y="279565"/>
                  </a:lnTo>
                  <a:lnTo>
                    <a:pt x="1723123" y="330949"/>
                  </a:lnTo>
                  <a:lnTo>
                    <a:pt x="1658823" y="337096"/>
                  </a:lnTo>
                  <a:lnTo>
                    <a:pt x="1556232" y="344830"/>
                  </a:lnTo>
                  <a:lnTo>
                    <a:pt x="1443393" y="350088"/>
                  </a:lnTo>
                  <a:lnTo>
                    <a:pt x="1328851" y="350735"/>
                  </a:lnTo>
                  <a:lnTo>
                    <a:pt x="1221079" y="344741"/>
                  </a:lnTo>
                  <a:lnTo>
                    <a:pt x="1172794" y="338658"/>
                  </a:lnTo>
                  <a:lnTo>
                    <a:pt x="1129550" y="330225"/>
                  </a:lnTo>
                  <a:lnTo>
                    <a:pt x="1089190" y="317957"/>
                  </a:lnTo>
                  <a:lnTo>
                    <a:pt x="1048715" y="301002"/>
                  </a:lnTo>
                  <a:lnTo>
                    <a:pt x="966203" y="255308"/>
                  </a:lnTo>
                  <a:lnTo>
                    <a:pt x="883640" y="199771"/>
                  </a:lnTo>
                  <a:lnTo>
                    <a:pt x="801560" y="140665"/>
                  </a:lnTo>
                  <a:lnTo>
                    <a:pt x="720572" y="84493"/>
                  </a:lnTo>
                  <a:lnTo>
                    <a:pt x="641324" y="37896"/>
                  </a:lnTo>
                  <a:lnTo>
                    <a:pt x="620776" y="28575"/>
                  </a:lnTo>
                  <a:lnTo>
                    <a:pt x="601954" y="20027"/>
                  </a:lnTo>
                  <a:lnTo>
                    <a:pt x="563105" y="7137"/>
                  </a:lnTo>
                  <a:lnTo>
                    <a:pt x="524573" y="101"/>
                  </a:lnTo>
                  <a:lnTo>
                    <a:pt x="486333" y="0"/>
                  </a:lnTo>
                  <a:lnTo>
                    <a:pt x="415315" y="16243"/>
                  </a:lnTo>
                  <a:lnTo>
                    <a:pt x="348195" y="48793"/>
                  </a:lnTo>
                  <a:lnTo>
                    <a:pt x="284759" y="94907"/>
                  </a:lnTo>
                  <a:lnTo>
                    <a:pt x="224332" y="152082"/>
                  </a:lnTo>
                  <a:lnTo>
                    <a:pt x="166217" y="218008"/>
                  </a:lnTo>
                  <a:lnTo>
                    <a:pt x="109766" y="290499"/>
                  </a:lnTo>
                  <a:lnTo>
                    <a:pt x="0" y="445795"/>
                  </a:lnTo>
                  <a:lnTo>
                    <a:pt x="23329" y="462292"/>
                  </a:lnTo>
                  <a:lnTo>
                    <a:pt x="132727" y="307530"/>
                  </a:lnTo>
                  <a:lnTo>
                    <a:pt x="188226" y="236258"/>
                  </a:lnTo>
                  <a:lnTo>
                    <a:pt x="244906" y="171958"/>
                  </a:lnTo>
                  <a:lnTo>
                    <a:pt x="303060" y="116928"/>
                  </a:lnTo>
                  <a:lnTo>
                    <a:pt x="362953" y="73406"/>
                  </a:lnTo>
                  <a:lnTo>
                    <a:pt x="424865" y="43370"/>
                  </a:lnTo>
                  <a:lnTo>
                    <a:pt x="489508" y="28575"/>
                  </a:lnTo>
                  <a:lnTo>
                    <a:pt x="521944" y="28676"/>
                  </a:lnTo>
                  <a:lnTo>
                    <a:pt x="591527" y="46672"/>
                  </a:lnTo>
                  <a:lnTo>
                    <a:pt x="628142" y="63296"/>
                  </a:lnTo>
                  <a:lnTo>
                    <a:pt x="705167" y="108585"/>
                  </a:lnTo>
                  <a:lnTo>
                    <a:pt x="785063" y="164007"/>
                  </a:lnTo>
                  <a:lnTo>
                    <a:pt x="867308" y="223227"/>
                  </a:lnTo>
                  <a:lnTo>
                    <a:pt x="951280" y="279704"/>
                  </a:lnTo>
                  <a:lnTo>
                    <a:pt x="1036243" y="326758"/>
                  </a:lnTo>
                  <a:lnTo>
                    <a:pt x="1079487" y="344881"/>
                  </a:lnTo>
                  <a:lnTo>
                    <a:pt x="1122641" y="357987"/>
                  </a:lnTo>
                  <a:lnTo>
                    <a:pt x="1168273" y="366890"/>
                  </a:lnTo>
                  <a:lnTo>
                    <a:pt x="1218488" y="373214"/>
                  </a:lnTo>
                  <a:lnTo>
                    <a:pt x="1328140" y="379323"/>
                  </a:lnTo>
                  <a:lnTo>
                    <a:pt x="1444142" y="378650"/>
                  </a:lnTo>
                  <a:lnTo>
                    <a:pt x="1557972" y="373354"/>
                  </a:lnTo>
                  <a:lnTo>
                    <a:pt x="1661210" y="365569"/>
                  </a:lnTo>
                  <a:lnTo>
                    <a:pt x="1726653" y="359308"/>
                  </a:lnTo>
                  <a:lnTo>
                    <a:pt x="1687703" y="421500"/>
                  </a:lnTo>
                  <a:lnTo>
                    <a:pt x="1782864" y="359308"/>
                  </a:lnTo>
                  <a:lnTo>
                    <a:pt x="1795983" y="350735"/>
                  </a:lnTo>
                  <a:lnTo>
                    <a:pt x="1821421" y="334111"/>
                  </a:lnTo>
                  <a:close/>
                </a:path>
                <a:path w="4177665" h="462915">
                  <a:moveTo>
                    <a:pt x="4177246" y="330885"/>
                  </a:moveTo>
                  <a:lnTo>
                    <a:pt x="4034371" y="259448"/>
                  </a:lnTo>
                  <a:lnTo>
                    <a:pt x="4080091" y="316598"/>
                  </a:lnTo>
                  <a:lnTo>
                    <a:pt x="3203752" y="316598"/>
                  </a:lnTo>
                  <a:lnTo>
                    <a:pt x="3203752" y="345173"/>
                  </a:lnTo>
                  <a:lnTo>
                    <a:pt x="4080091" y="345173"/>
                  </a:lnTo>
                  <a:lnTo>
                    <a:pt x="4034371" y="402323"/>
                  </a:lnTo>
                  <a:lnTo>
                    <a:pt x="4177246" y="330885"/>
                  </a:lnTo>
                  <a:close/>
                </a:path>
              </a:pathLst>
            </a:custGeom>
            <a:solidFill>
              <a:srgbClr val="595959"/>
            </a:solidFill>
          </p:spPr>
          <p:txBody>
            <a:bodyPr wrap="square" lIns="0" tIns="0" rIns="0" bIns="0" rtlCol="0"/>
            <a:lstStyle/>
            <a:p>
              <a:endParaRPr sz="1350"/>
            </a:p>
          </p:txBody>
        </p:sp>
      </p:grpSp>
      <p:sp>
        <p:nvSpPr>
          <p:cNvPr id="84" name="object 84"/>
          <p:cNvSpPr txBox="1"/>
          <p:nvPr/>
        </p:nvSpPr>
        <p:spPr>
          <a:xfrm>
            <a:off x="4294651" y="456390"/>
            <a:ext cx="182403" cy="655949"/>
          </a:xfrm>
          <a:prstGeom prst="rect">
            <a:avLst/>
          </a:prstGeom>
        </p:spPr>
        <p:txBody>
          <a:bodyPr vert="horz" wrap="square" lIns="0" tIns="9525" rIns="0" bIns="0" rtlCol="0">
            <a:spAutoFit/>
          </a:bodyPr>
          <a:lstStyle/>
          <a:p>
            <a:pPr marL="9525">
              <a:spcBef>
                <a:spcPts val="75"/>
              </a:spcBef>
            </a:pPr>
            <a:r>
              <a:rPr sz="2100" spc="68" dirty="0">
                <a:solidFill>
                  <a:srgbClr val="7030A0"/>
                </a:solidFill>
                <a:latin typeface="FreeSerif"/>
                <a:cs typeface="FreeSerif"/>
              </a:rPr>
              <a:t>𝐩</a:t>
            </a:r>
            <a:endParaRPr sz="2100">
              <a:latin typeface="FreeSerif"/>
              <a:cs typeface="FreeSerif"/>
            </a:endParaRPr>
          </a:p>
        </p:txBody>
      </p:sp>
      <p:sp>
        <p:nvSpPr>
          <p:cNvPr id="85" name="object 8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86" name="object 78">
            <a:extLst>
              <a:ext uri="{FF2B5EF4-FFF2-40B4-BE49-F238E27FC236}">
                <a16:creationId xmlns:a16="http://schemas.microsoft.com/office/drawing/2014/main" id="{831557DE-AD0F-D702-3297-7524C9977668}"/>
              </a:ext>
            </a:extLst>
          </p:cNvPr>
          <p:cNvSpPr txBox="1"/>
          <p:nvPr/>
        </p:nvSpPr>
        <p:spPr>
          <a:xfrm>
            <a:off x="3516109" y="1286308"/>
            <a:ext cx="1036795" cy="303288"/>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 Class</a:t>
            </a:r>
          </a:p>
        </p:txBody>
      </p:sp>
      <p:sp>
        <p:nvSpPr>
          <p:cNvPr id="88" name="TextBox 87">
            <a:extLst>
              <a:ext uri="{FF2B5EF4-FFF2-40B4-BE49-F238E27FC236}">
                <a16:creationId xmlns:a16="http://schemas.microsoft.com/office/drawing/2014/main" id="{AF7C853D-A342-99C0-D844-6F71A30D06ED}"/>
              </a:ext>
            </a:extLst>
          </p:cNvPr>
          <p:cNvSpPr txBox="1"/>
          <p:nvPr/>
        </p:nvSpPr>
        <p:spPr>
          <a:xfrm>
            <a:off x="4167032" y="57557"/>
            <a:ext cx="4976967" cy="1019062"/>
          </a:xfrm>
          <a:prstGeom prst="rect">
            <a:avLst/>
          </a:prstGeom>
          <a:noFill/>
        </p:spPr>
        <p:txBody>
          <a:bodyPr wrap="square">
            <a:spAutoFit/>
          </a:bodyPr>
          <a:lstStyle/>
          <a:p>
            <a:pPr marL="295275" marR="3810" indent="-285750">
              <a:lnSpc>
                <a:spcPct val="101899"/>
              </a:lnSpc>
              <a:spcBef>
                <a:spcPts val="45"/>
              </a:spcBef>
              <a:buFont typeface="Arial" panose="020B0604020202020204" pitchFamily="34" charset="0"/>
              <a:buChar char="•"/>
            </a:pPr>
            <a:r>
              <a:rPr lang="fr-FR" sz="1500" spc="-41" dirty="0">
                <a:latin typeface="Liberation Sans Narrow"/>
                <a:cs typeface="Liberation Sans Narrow"/>
              </a:rPr>
              <a:t>MLP </a:t>
            </a:r>
            <a:r>
              <a:rPr lang="fr-FR" sz="1500" spc="-41" dirty="0" err="1">
                <a:latin typeface="Liberation Sans Narrow"/>
                <a:cs typeface="Liberation Sans Narrow"/>
              </a:rPr>
              <a:t>head</a:t>
            </a:r>
            <a:r>
              <a:rPr lang="fr-FR" sz="1500" spc="-41" dirty="0">
                <a:latin typeface="Liberation Sans Narrow"/>
                <a:cs typeface="Liberation Sans Narrow"/>
              </a:rPr>
              <a:t> </a:t>
            </a:r>
            <a:r>
              <a:rPr lang="fr-FR" sz="1500" spc="-41" dirty="0" err="1">
                <a:latin typeface="Liberation Sans Narrow"/>
                <a:cs typeface="Liberation Sans Narrow"/>
              </a:rPr>
              <a:t>is</a:t>
            </a:r>
            <a:r>
              <a:rPr lang="fr-FR" sz="1500" spc="-41" dirty="0">
                <a:latin typeface="Liberation Sans Narrow"/>
                <a:cs typeface="Liberation Sans Narrow"/>
              </a:rPr>
              <a:t> </a:t>
            </a:r>
            <a:r>
              <a:rPr lang="fr-FR" sz="1500" spc="-41" dirty="0" err="1">
                <a:latin typeface="Liberation Sans Narrow"/>
                <a:cs typeface="Liberation Sans Narrow"/>
              </a:rPr>
              <a:t>implemented</a:t>
            </a:r>
            <a:r>
              <a:rPr lang="fr-FR" sz="1500" spc="-41" dirty="0">
                <a:latin typeface="Liberation Sans Narrow"/>
                <a:cs typeface="Liberation Sans Narrow"/>
              </a:rPr>
              <a:t> </a:t>
            </a:r>
            <a:r>
              <a:rPr lang="fr-FR" sz="1500" b="1" spc="-41" dirty="0">
                <a:latin typeface="Liberation Sans Narrow"/>
                <a:cs typeface="Liberation Sans Narrow"/>
              </a:rPr>
              <a:t>one </a:t>
            </a:r>
            <a:r>
              <a:rPr lang="fr-FR" sz="1500" b="1" spc="-41" dirty="0" err="1">
                <a:latin typeface="Liberation Sans Narrow"/>
                <a:cs typeface="Liberation Sans Narrow"/>
              </a:rPr>
              <a:t>hidden</a:t>
            </a:r>
            <a:r>
              <a:rPr lang="fr-FR" sz="1500" b="1" spc="-41" dirty="0">
                <a:latin typeface="Liberation Sans Narrow"/>
                <a:cs typeface="Liberation Sans Narrow"/>
              </a:rPr>
              <a:t> layer and </a:t>
            </a:r>
            <a:r>
              <a:rPr lang="fr-FR" sz="1500" b="1" spc="-41" dirty="0" err="1">
                <a:latin typeface="Liberation Sans Narrow"/>
                <a:cs typeface="Liberation Sans Narrow"/>
              </a:rPr>
              <a:t>tanh</a:t>
            </a:r>
            <a:r>
              <a:rPr lang="fr-FR" sz="1500" b="1" spc="-41" dirty="0">
                <a:latin typeface="Liberation Sans Narrow"/>
                <a:cs typeface="Liberation Sans Narrow"/>
              </a:rPr>
              <a:t> as non </a:t>
            </a:r>
            <a:r>
              <a:rPr lang="fr-FR" sz="1500" b="1" spc="-41" dirty="0" err="1">
                <a:latin typeface="Liberation Sans Narrow"/>
                <a:cs typeface="Liberation Sans Narrow"/>
              </a:rPr>
              <a:t>linearity</a:t>
            </a:r>
            <a:r>
              <a:rPr lang="fr-FR" sz="1500" b="1" spc="-41" dirty="0">
                <a:latin typeface="Liberation Sans Narrow"/>
                <a:cs typeface="Liberation Sans Narrow"/>
              </a:rPr>
              <a:t> </a:t>
            </a:r>
            <a:r>
              <a:rPr lang="fr-FR" sz="1500" spc="-41" dirty="0">
                <a:latin typeface="Liberation Sans Narrow"/>
                <a:cs typeface="Liberation Sans Narrow"/>
              </a:rPr>
              <a:t>at </a:t>
            </a:r>
            <a:r>
              <a:rPr lang="fr-FR" sz="1500" b="1" spc="-41" dirty="0" err="1">
                <a:latin typeface="Liberation Sans Narrow"/>
                <a:cs typeface="Liberation Sans Narrow"/>
              </a:rPr>
              <a:t>pre</a:t>
            </a:r>
            <a:r>
              <a:rPr lang="fr-FR" sz="1500" b="1" spc="-41" dirty="0">
                <a:latin typeface="Liberation Sans Narrow"/>
                <a:cs typeface="Liberation Sans Narrow"/>
              </a:rPr>
              <a:t>-training</a:t>
            </a:r>
            <a:r>
              <a:rPr lang="fr-FR" sz="1500" spc="-41" dirty="0">
                <a:latin typeface="Liberation Sans Narrow"/>
                <a:cs typeface="Liberation Sans Narrow"/>
              </a:rPr>
              <a:t> time and by </a:t>
            </a:r>
            <a:r>
              <a:rPr lang="fr-FR" sz="1500" b="1" spc="-41" dirty="0">
                <a:latin typeface="Liberation Sans Narrow"/>
                <a:cs typeface="Liberation Sans Narrow"/>
              </a:rPr>
              <a:t>a single </a:t>
            </a:r>
            <a:r>
              <a:rPr lang="fr-FR" sz="1500" b="1" spc="-41" dirty="0" err="1">
                <a:latin typeface="Liberation Sans Narrow"/>
                <a:cs typeface="Liberation Sans Narrow"/>
              </a:rPr>
              <a:t>linear</a:t>
            </a:r>
            <a:r>
              <a:rPr lang="fr-FR" sz="1500" b="1" spc="-41" dirty="0">
                <a:latin typeface="Liberation Sans Narrow"/>
                <a:cs typeface="Liberation Sans Narrow"/>
              </a:rPr>
              <a:t> layer at fine tuning time</a:t>
            </a:r>
            <a:r>
              <a:rPr lang="fr-FR" sz="1500" spc="-41" dirty="0">
                <a:latin typeface="Liberation Sans Narrow"/>
                <a:cs typeface="Liberation Sans Narrow"/>
              </a:rPr>
              <a:t>. For classification </a:t>
            </a:r>
            <a:r>
              <a:rPr lang="fr-FR" sz="1500" spc="-41" dirty="0" err="1">
                <a:latin typeface="Liberation Sans Narrow"/>
                <a:cs typeface="Liberation Sans Narrow"/>
              </a:rPr>
              <a:t>task</a:t>
            </a:r>
            <a:r>
              <a:rPr lang="fr-FR" sz="1500" spc="-41" dirty="0">
                <a:latin typeface="Liberation Sans Narrow"/>
                <a:cs typeface="Liberation Sans Narrow"/>
              </a:rPr>
              <a:t> </a:t>
            </a:r>
            <a:r>
              <a:rPr lang="fr-FR" sz="1500" spc="-41" dirty="0" err="1">
                <a:latin typeface="Liberation Sans Narrow"/>
                <a:cs typeface="Liberation Sans Narrow"/>
              </a:rPr>
              <a:t>we</a:t>
            </a:r>
            <a:r>
              <a:rPr lang="fr-FR" sz="1500" spc="-41" dirty="0">
                <a:latin typeface="Liberation Sans Narrow"/>
                <a:cs typeface="Liberation Sans Narrow"/>
              </a:rPr>
              <a:t> are </a:t>
            </a:r>
            <a:r>
              <a:rPr lang="fr-FR" sz="1500" spc="-41" dirty="0" err="1">
                <a:latin typeface="Liberation Sans Narrow"/>
                <a:cs typeface="Liberation Sans Narrow"/>
              </a:rPr>
              <a:t>just</a:t>
            </a:r>
            <a:r>
              <a:rPr lang="fr-FR" sz="1500" spc="-41" dirty="0">
                <a:latin typeface="Liberation Sans Narrow"/>
                <a:cs typeface="Liberation Sans Narrow"/>
              </a:rPr>
              <a:t> </a:t>
            </a:r>
            <a:r>
              <a:rPr lang="fr-FR" sz="1500" spc="-41" dirty="0" err="1">
                <a:latin typeface="Liberation Sans Narrow"/>
                <a:cs typeface="Liberation Sans Narrow"/>
              </a:rPr>
              <a:t>interested</a:t>
            </a:r>
            <a:r>
              <a:rPr lang="fr-FR" sz="1500" spc="-41" dirty="0">
                <a:latin typeface="Liberation Sans Narrow"/>
                <a:cs typeface="Liberation Sans Narrow"/>
              </a:rPr>
              <a:t> in the first </a:t>
            </a:r>
            <a:r>
              <a:rPr lang="fr-FR" sz="1500" spc="-41" dirty="0" err="1">
                <a:latin typeface="Liberation Sans Narrow"/>
                <a:cs typeface="Liberation Sans Narrow"/>
              </a:rPr>
              <a:t>context</a:t>
            </a:r>
            <a:r>
              <a:rPr lang="fr-FR" sz="1500" spc="-41" dirty="0">
                <a:latin typeface="Liberation Sans Narrow"/>
                <a:cs typeface="Liberation Sans Narrow"/>
              </a:rPr>
              <a:t> </a:t>
            </a:r>
            <a:r>
              <a:rPr lang="fr-FR" sz="1500" spc="-41" dirty="0" err="1">
                <a:latin typeface="Liberation Sans Narrow"/>
                <a:cs typeface="Liberation Sans Narrow"/>
              </a:rPr>
              <a:t>token</a:t>
            </a:r>
            <a:r>
              <a:rPr lang="fr-FR" sz="1500" spc="-41" dirty="0">
                <a:latin typeface="Liberation Sans Narrow"/>
                <a:cs typeface="Liberation Sans Narrow"/>
              </a:rPr>
              <a:t>(C0).</a:t>
            </a:r>
          </a:p>
        </p:txBody>
      </p:sp>
      <p:sp>
        <p:nvSpPr>
          <p:cNvPr id="90" name="TextBox 89">
            <a:extLst>
              <a:ext uri="{FF2B5EF4-FFF2-40B4-BE49-F238E27FC236}">
                <a16:creationId xmlns:a16="http://schemas.microsoft.com/office/drawing/2014/main" id="{A31A60D4-67B4-8DBF-93E5-AABF459B5666}"/>
              </a:ext>
            </a:extLst>
          </p:cNvPr>
          <p:cNvSpPr txBox="1"/>
          <p:nvPr/>
        </p:nvSpPr>
        <p:spPr>
          <a:xfrm>
            <a:off x="0" y="9786"/>
            <a:ext cx="3452326" cy="646331"/>
          </a:xfrm>
          <a:prstGeom prst="rect">
            <a:avLst/>
          </a:prstGeom>
          <a:noFill/>
        </p:spPr>
        <p:txBody>
          <a:bodyPr wrap="square">
            <a:spAutoFit/>
          </a:bodyPr>
          <a:lstStyle/>
          <a:p>
            <a:r>
              <a:rPr lang="en" sz="1800" dirty="0"/>
              <a:t>Vision Transformer Architecture Explained:</a:t>
            </a:r>
            <a:endParaRPr lang="en-GB" dirty="0"/>
          </a:p>
        </p:txBody>
      </p:sp>
      <p:sp>
        <p:nvSpPr>
          <p:cNvPr id="89" name="Slide Number Placeholder 88">
            <a:extLst>
              <a:ext uri="{FF2B5EF4-FFF2-40B4-BE49-F238E27FC236}">
                <a16:creationId xmlns:a16="http://schemas.microsoft.com/office/drawing/2014/main" id="{4A37D065-4CAC-D153-CB3D-2695C9741A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ctrTitle"/>
          </p:nvPr>
        </p:nvSpPr>
        <p:spPr>
          <a:xfrm>
            <a:off x="1" y="-195650"/>
            <a:ext cx="45720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Architecture</a:t>
            </a:r>
            <a:endParaRPr sz="2500" dirty="0"/>
          </a:p>
        </p:txBody>
      </p:sp>
      <p:pic>
        <p:nvPicPr>
          <p:cNvPr id="312" name="Google Shape;312;p36"/>
          <p:cNvPicPr preferRelativeResize="0"/>
          <p:nvPr/>
        </p:nvPicPr>
        <p:blipFill rotWithShape="1">
          <a:blip r:embed="rId3">
            <a:alphaModFix/>
          </a:blip>
          <a:srcRect l="9327" t="6917" r="8563" b="4961"/>
          <a:stretch/>
        </p:blipFill>
        <p:spPr>
          <a:xfrm>
            <a:off x="4200293" y="254937"/>
            <a:ext cx="4943707" cy="3514033"/>
          </a:xfrm>
          <a:prstGeom prst="rect">
            <a:avLst/>
          </a:prstGeom>
          <a:noFill/>
          <a:ln>
            <a:noFill/>
          </a:ln>
        </p:spPr>
      </p:pic>
      <p:pic>
        <p:nvPicPr>
          <p:cNvPr id="3" name="Picture 2">
            <a:extLst>
              <a:ext uri="{FF2B5EF4-FFF2-40B4-BE49-F238E27FC236}">
                <a16:creationId xmlns:a16="http://schemas.microsoft.com/office/drawing/2014/main" id="{1151B8A1-9711-A49C-80B8-E9E3B0E70752}"/>
              </a:ext>
            </a:extLst>
          </p:cNvPr>
          <p:cNvPicPr>
            <a:picLocks noChangeAspect="1"/>
          </p:cNvPicPr>
          <p:nvPr/>
        </p:nvPicPr>
        <p:blipFill>
          <a:blip r:embed="rId4"/>
          <a:stretch>
            <a:fillRect/>
          </a:stretch>
        </p:blipFill>
        <p:spPr>
          <a:xfrm>
            <a:off x="24651" y="3590351"/>
            <a:ext cx="6169675" cy="1268476"/>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332624E6-FB6B-5FAB-30B4-751BCC82218A}"/>
              </a:ext>
            </a:extLst>
          </p:cNvPr>
          <p:cNvPicPr>
            <a:picLocks noChangeAspect="1"/>
          </p:cNvPicPr>
          <p:nvPr/>
        </p:nvPicPr>
        <p:blipFill>
          <a:blip r:embed="rId5"/>
          <a:stretch>
            <a:fillRect/>
          </a:stretch>
        </p:blipFill>
        <p:spPr>
          <a:xfrm>
            <a:off x="17847" y="1528780"/>
            <a:ext cx="4079696" cy="1268477"/>
          </a:xfrm>
          <a:prstGeom prst="rect">
            <a:avLst/>
          </a:prstGeom>
        </p:spPr>
      </p:pic>
      <p:sp>
        <p:nvSpPr>
          <p:cNvPr id="4" name="Slide Number Placeholder 3">
            <a:extLst>
              <a:ext uri="{FF2B5EF4-FFF2-40B4-BE49-F238E27FC236}">
                <a16:creationId xmlns:a16="http://schemas.microsoft.com/office/drawing/2014/main" id="{897541B7-0CD0-41EF-7A8E-F070CEE712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Training Dataset Vision Transformer</a:t>
            </a:r>
            <a:endParaRPr sz="2500" dirty="0"/>
          </a:p>
        </p:txBody>
      </p:sp>
      <p:sp>
        <p:nvSpPr>
          <p:cNvPr id="326" name="Google Shape;326;p37"/>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Vision Transformer(ViT) was pre-trained on 3 datasets of varying size and scale.</a:t>
            </a:r>
            <a:endParaRPr sz="1600"/>
          </a:p>
        </p:txBody>
      </p:sp>
      <p:pic>
        <p:nvPicPr>
          <p:cNvPr id="327" name="Google Shape;327;p37"/>
          <p:cNvPicPr preferRelativeResize="0"/>
          <p:nvPr/>
        </p:nvPicPr>
        <p:blipFill>
          <a:blip r:embed="rId3">
            <a:alphaModFix/>
          </a:blip>
          <a:stretch>
            <a:fillRect/>
          </a:stretch>
        </p:blipFill>
        <p:spPr>
          <a:xfrm>
            <a:off x="890175" y="990275"/>
            <a:ext cx="4165225" cy="4098050"/>
          </a:xfrm>
          <a:prstGeom prst="rect">
            <a:avLst/>
          </a:prstGeom>
          <a:noFill/>
          <a:ln>
            <a:noFill/>
          </a:ln>
        </p:spPr>
      </p:pic>
      <p:sp>
        <p:nvSpPr>
          <p:cNvPr id="328" name="Google Shape;328;p37"/>
          <p:cNvSpPr txBox="1"/>
          <p:nvPr/>
        </p:nvSpPr>
        <p:spPr>
          <a:xfrm>
            <a:off x="1772950" y="41375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1.3M</a:t>
            </a:r>
            <a:endParaRPr sz="1200"/>
          </a:p>
        </p:txBody>
      </p:sp>
      <p:sp>
        <p:nvSpPr>
          <p:cNvPr id="329" name="Google Shape;329;p37"/>
          <p:cNvSpPr txBox="1"/>
          <p:nvPr/>
        </p:nvSpPr>
        <p:spPr>
          <a:xfrm>
            <a:off x="2794225" y="406862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14M</a:t>
            </a:r>
            <a:endParaRPr sz="1200"/>
          </a:p>
        </p:txBody>
      </p:sp>
      <p:sp>
        <p:nvSpPr>
          <p:cNvPr id="330" name="Google Shape;330;p37"/>
          <p:cNvSpPr txBox="1"/>
          <p:nvPr/>
        </p:nvSpPr>
        <p:spPr>
          <a:xfrm>
            <a:off x="3981025" y="18081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303M</a:t>
            </a:r>
            <a:endParaRPr sz="1200"/>
          </a:p>
        </p:txBody>
      </p:sp>
      <p:sp>
        <p:nvSpPr>
          <p:cNvPr id="331" name="Google Shape;331;p37"/>
          <p:cNvSpPr txBox="1"/>
          <p:nvPr/>
        </p:nvSpPr>
        <p:spPr>
          <a:xfrm>
            <a:off x="407550" y="1558475"/>
            <a:ext cx="7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2" name="Google Shape;332;p37"/>
          <p:cNvSpPr txBox="1"/>
          <p:nvPr/>
        </p:nvSpPr>
        <p:spPr>
          <a:xfrm rot="5399626" flipH="1">
            <a:off x="-454425" y="2641675"/>
            <a:ext cx="27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No of images in millions(M)</a:t>
            </a:r>
            <a:endParaRPr b="1"/>
          </a:p>
        </p:txBody>
      </p:sp>
      <p:sp>
        <p:nvSpPr>
          <p:cNvPr id="333" name="Google Shape;333;p37"/>
          <p:cNvSpPr txBox="1"/>
          <p:nvPr/>
        </p:nvSpPr>
        <p:spPr>
          <a:xfrm rot="-509" flipH="1">
            <a:off x="2322650" y="4764176"/>
            <a:ext cx="20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Datasets</a:t>
            </a:r>
            <a:endParaRPr b="1"/>
          </a:p>
        </p:txBody>
      </p:sp>
      <p:sp>
        <p:nvSpPr>
          <p:cNvPr id="334" name="Google Shape;334;p37"/>
          <p:cNvSpPr txBox="1"/>
          <p:nvPr/>
        </p:nvSpPr>
        <p:spPr>
          <a:xfrm>
            <a:off x="5323650" y="1913625"/>
            <a:ext cx="3282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ImageNet-1K: 1.3M images, 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ImageNet-21k: 14M images, 21K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JFT: 303M images, 18K classes</a:t>
            </a:r>
            <a:endParaRPr dirty="0"/>
          </a:p>
        </p:txBody>
      </p:sp>
      <p:sp>
        <p:nvSpPr>
          <p:cNvPr id="335" name="Google Shape;335;p37"/>
          <p:cNvSpPr txBox="1"/>
          <p:nvPr/>
        </p:nvSpPr>
        <p:spPr>
          <a:xfrm>
            <a:off x="5171950" y="1462513"/>
            <a:ext cx="25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Pre-training datasets</a:t>
            </a:r>
            <a:endParaRPr sz="1600" b="1"/>
          </a:p>
        </p:txBody>
      </p:sp>
      <p:sp>
        <p:nvSpPr>
          <p:cNvPr id="336" name="Google Shape;336;p37"/>
          <p:cNvSpPr txBox="1"/>
          <p:nvPr/>
        </p:nvSpPr>
        <p:spPr>
          <a:xfrm>
            <a:off x="5111675" y="4137575"/>
            <a:ext cx="3563400" cy="6156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ImageNet-1k and ImageNet-21K are also used for fine-tuning!</a:t>
            </a:r>
            <a:endParaRPr/>
          </a:p>
        </p:txBody>
      </p:sp>
      <p:sp>
        <p:nvSpPr>
          <p:cNvPr id="337" name="Google Shape;337;p37"/>
          <p:cNvSpPr/>
          <p:nvPr/>
        </p:nvSpPr>
        <p:spPr>
          <a:xfrm>
            <a:off x="3629050" y="4532125"/>
            <a:ext cx="204900" cy="23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8B199EF-B314-1656-0531-151CB3A3BF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78144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Pre-Training Vision Transformer</a:t>
            </a:r>
            <a:endParaRPr sz="2500" dirty="0"/>
          </a:p>
        </p:txBody>
      </p:sp>
      <p:sp>
        <p:nvSpPr>
          <p:cNvPr id="343" name="Google Shape;343;p38"/>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Transformer(ViT) was pre-trained with same configurations of as BERT.</a:t>
            </a:r>
            <a:endParaRPr sz="1600" dirty="0"/>
          </a:p>
        </p:txBody>
      </p:sp>
      <p:pic>
        <p:nvPicPr>
          <p:cNvPr id="3" name="Picture 2">
            <a:extLst>
              <a:ext uri="{FF2B5EF4-FFF2-40B4-BE49-F238E27FC236}">
                <a16:creationId xmlns:a16="http://schemas.microsoft.com/office/drawing/2014/main" id="{727FC7A3-4C59-6E2C-F3C7-269621DD14B0}"/>
              </a:ext>
            </a:extLst>
          </p:cNvPr>
          <p:cNvPicPr>
            <a:picLocks noChangeAspect="1"/>
          </p:cNvPicPr>
          <p:nvPr/>
        </p:nvPicPr>
        <p:blipFill>
          <a:blip r:embed="rId3"/>
          <a:stretch>
            <a:fillRect/>
          </a:stretch>
        </p:blipFill>
        <p:spPr>
          <a:xfrm>
            <a:off x="113859" y="946936"/>
            <a:ext cx="7971211" cy="2339543"/>
          </a:xfrm>
          <a:prstGeom prst="rect">
            <a:avLst/>
          </a:prstGeom>
        </p:spPr>
      </p:pic>
      <p:sp>
        <p:nvSpPr>
          <p:cNvPr id="5" name="object 6">
            <a:extLst>
              <a:ext uri="{FF2B5EF4-FFF2-40B4-BE49-F238E27FC236}">
                <a16:creationId xmlns:a16="http://schemas.microsoft.com/office/drawing/2014/main" id="{5EB554F0-C84A-270B-3BA8-5E915FFE17C1}"/>
              </a:ext>
            </a:extLst>
          </p:cNvPr>
          <p:cNvSpPr txBox="1"/>
          <p:nvPr/>
        </p:nvSpPr>
        <p:spPr>
          <a:xfrm>
            <a:off x="330500" y="3718561"/>
            <a:ext cx="8606236" cy="284533"/>
          </a:xfrm>
          <a:prstGeom prst="rect">
            <a:avLst/>
          </a:prstGeom>
        </p:spPr>
        <p:txBody>
          <a:bodyPr vert="horz" wrap="square" lIns="0" tIns="40481" rIns="0" bIns="0" rtlCol="0">
            <a:spAutoFit/>
          </a:bodyPr>
          <a:lstStyle/>
          <a:p>
            <a:pPr marL="9525" marR="3810">
              <a:lnSpc>
                <a:spcPts val="1943"/>
              </a:lnSpc>
              <a:spcBef>
                <a:spcPts val="319"/>
              </a:spcBef>
            </a:pPr>
            <a:r>
              <a:rPr lang="fr-FR" dirty="0">
                <a:latin typeface="Carlito"/>
                <a:cs typeface="Carlito"/>
              </a:rPr>
              <a:t>All the </a:t>
            </a:r>
            <a:r>
              <a:rPr lang="fr-FR" dirty="0" err="1">
                <a:latin typeface="Carlito"/>
                <a:cs typeface="Carlito"/>
              </a:rPr>
              <a:t>models</a:t>
            </a:r>
            <a:r>
              <a:rPr lang="fr-FR" dirty="0">
                <a:latin typeface="Carlito"/>
                <a:cs typeface="Carlito"/>
              </a:rPr>
              <a:t> are </a:t>
            </a:r>
            <a:r>
              <a:rPr lang="fr-FR" dirty="0" err="1">
                <a:latin typeface="Carlito"/>
                <a:cs typeface="Carlito"/>
              </a:rPr>
              <a:t>pre-trained</a:t>
            </a:r>
            <a:r>
              <a:rPr lang="fr-FR" dirty="0">
                <a:latin typeface="Carlito"/>
                <a:cs typeface="Carlito"/>
              </a:rPr>
              <a:t> </a:t>
            </a:r>
            <a:r>
              <a:rPr lang="fr-FR" dirty="0" err="1">
                <a:latin typeface="Carlito"/>
                <a:cs typeface="Carlito"/>
              </a:rPr>
              <a:t>using</a:t>
            </a:r>
            <a:r>
              <a:rPr lang="fr-FR" dirty="0">
                <a:latin typeface="Carlito"/>
                <a:cs typeface="Carlito"/>
              </a:rPr>
              <a:t> ADAM </a:t>
            </a:r>
            <a:r>
              <a:rPr lang="fr-FR" dirty="0" err="1">
                <a:latin typeface="Carlito"/>
                <a:cs typeface="Carlito"/>
              </a:rPr>
              <a:t>optimizer</a:t>
            </a:r>
            <a:r>
              <a:rPr lang="fr-FR" dirty="0">
                <a:latin typeface="Carlito"/>
                <a:cs typeface="Carlito"/>
              </a:rPr>
              <a:t> </a:t>
            </a:r>
            <a:r>
              <a:rPr lang="fr-FR" dirty="0" err="1">
                <a:latin typeface="Carlito"/>
                <a:cs typeface="Carlito"/>
              </a:rPr>
              <a:t>with</a:t>
            </a:r>
            <a:r>
              <a:rPr lang="fr-FR" dirty="0">
                <a:latin typeface="Carlito"/>
                <a:cs typeface="Carlito"/>
              </a:rPr>
              <a:t> batch size of 4096 </a:t>
            </a:r>
            <a:endParaRPr dirty="0">
              <a:latin typeface="Carlito"/>
              <a:cs typeface="Carlito"/>
            </a:endParaRPr>
          </a:p>
        </p:txBody>
      </p:sp>
      <p:sp>
        <p:nvSpPr>
          <p:cNvPr id="4" name="Slide Number Placeholder 3">
            <a:extLst>
              <a:ext uri="{FF2B5EF4-FFF2-40B4-BE49-F238E27FC236}">
                <a16:creationId xmlns:a16="http://schemas.microsoft.com/office/drawing/2014/main" id="{772D4F8F-0CDD-9ED3-7524-8B9EEBE155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2029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317F-C550-5F13-C5E0-83C855D1AE2D}"/>
              </a:ext>
            </a:extLst>
          </p:cNvPr>
          <p:cNvSpPr>
            <a:spLocks noGrp="1"/>
          </p:cNvSpPr>
          <p:nvPr>
            <p:ph type="title"/>
          </p:nvPr>
        </p:nvSpPr>
        <p:spPr>
          <a:xfrm>
            <a:off x="571351" y="256729"/>
            <a:ext cx="3527862" cy="1591056"/>
          </a:xfrm>
        </p:spPr>
        <p:txBody>
          <a:bodyPr anchor="ctr">
            <a:normAutofit/>
          </a:bodyPr>
          <a:lstStyle/>
          <a:p>
            <a:r>
              <a:rPr lang="en" sz="3000" dirty="0"/>
              <a:t>Fine-Tuning Vision Transformer</a:t>
            </a:r>
            <a:endParaRPr lang="en-GB" sz="3000" dirty="0"/>
          </a:p>
        </p:txBody>
      </p:sp>
      <p:sp>
        <p:nvSpPr>
          <p:cNvPr id="3" name="Content Placeholder 2">
            <a:extLst>
              <a:ext uri="{FF2B5EF4-FFF2-40B4-BE49-F238E27FC236}">
                <a16:creationId xmlns:a16="http://schemas.microsoft.com/office/drawing/2014/main" id="{A639A314-0C49-EE6B-FCA7-E28E5F87F3AA}"/>
              </a:ext>
            </a:extLst>
          </p:cNvPr>
          <p:cNvSpPr>
            <a:spLocks noGrp="1"/>
          </p:cNvSpPr>
          <p:nvPr>
            <p:ph idx="1"/>
          </p:nvPr>
        </p:nvSpPr>
        <p:spPr>
          <a:xfrm>
            <a:off x="4572000" y="256730"/>
            <a:ext cx="3938154" cy="1591055"/>
          </a:xfrm>
        </p:spPr>
        <p:txBody>
          <a:bodyPr anchor="ctr">
            <a:normAutofit/>
          </a:bodyPr>
          <a:lstStyle/>
          <a:p>
            <a:r>
              <a:rPr lang="fr-FR" sz="1500" dirty="0"/>
              <a:t>All the </a:t>
            </a:r>
            <a:r>
              <a:rPr lang="fr-FR" sz="1500" dirty="0" err="1"/>
              <a:t>models</a:t>
            </a:r>
            <a:r>
              <a:rPr lang="fr-FR" sz="1500" dirty="0"/>
              <a:t> are fine </a:t>
            </a:r>
            <a:r>
              <a:rPr lang="fr-FR" sz="1500" dirty="0" err="1"/>
              <a:t>tuned</a:t>
            </a:r>
            <a:r>
              <a:rPr lang="fr-FR" sz="1500" dirty="0"/>
              <a:t> </a:t>
            </a:r>
            <a:r>
              <a:rPr lang="fr-FR" sz="1500" dirty="0" err="1"/>
              <a:t>using</a:t>
            </a:r>
            <a:r>
              <a:rPr lang="fr-FR" sz="1500" dirty="0"/>
              <a:t> SGD </a:t>
            </a:r>
            <a:r>
              <a:rPr lang="fr-FR" sz="1500" dirty="0" err="1"/>
              <a:t>optimizer</a:t>
            </a:r>
            <a:r>
              <a:rPr lang="fr-FR" sz="1500" dirty="0"/>
              <a:t> </a:t>
            </a:r>
            <a:r>
              <a:rPr lang="fr-FR" sz="1500" dirty="0" err="1"/>
              <a:t>with</a:t>
            </a:r>
            <a:r>
              <a:rPr lang="fr-FR" sz="1500" dirty="0"/>
              <a:t> </a:t>
            </a:r>
            <a:r>
              <a:rPr lang="fr-FR" sz="1500" dirty="0" err="1"/>
              <a:t>monentum</a:t>
            </a:r>
            <a:r>
              <a:rPr lang="fr-FR" sz="1500" dirty="0"/>
              <a:t> and batch size of 512 for </a:t>
            </a:r>
            <a:r>
              <a:rPr lang="fr-FR" sz="1500" dirty="0" err="1"/>
              <a:t>ViT-L</a:t>
            </a:r>
            <a:r>
              <a:rPr lang="fr-FR" sz="1500" dirty="0"/>
              <a:t>/16 and 518 for </a:t>
            </a:r>
            <a:r>
              <a:rPr lang="fr-FR" sz="1500" dirty="0" err="1"/>
              <a:t>ViT</a:t>
            </a:r>
            <a:r>
              <a:rPr lang="fr-FR" sz="1500" dirty="0"/>
              <a:t>-H/14.</a:t>
            </a:r>
            <a:endParaRPr lang="en-GB" sz="1500" dirty="0"/>
          </a:p>
        </p:txBody>
      </p:sp>
      <p:pic>
        <p:nvPicPr>
          <p:cNvPr id="5" name="Picture 4" descr="A screenshot of a calculator&#10;&#10;Description automatically generated">
            <a:extLst>
              <a:ext uri="{FF2B5EF4-FFF2-40B4-BE49-F238E27FC236}">
                <a16:creationId xmlns:a16="http://schemas.microsoft.com/office/drawing/2014/main" id="{D869EDC7-607D-E56F-D324-E6DBE108FEF4}"/>
              </a:ext>
            </a:extLst>
          </p:cNvPr>
          <p:cNvPicPr>
            <a:picLocks noChangeAspect="1"/>
          </p:cNvPicPr>
          <p:nvPr/>
        </p:nvPicPr>
        <p:blipFill>
          <a:blip r:embed="rId2"/>
          <a:stretch>
            <a:fillRect/>
          </a:stretch>
        </p:blipFill>
        <p:spPr>
          <a:xfrm>
            <a:off x="908812" y="2392551"/>
            <a:ext cx="7326080" cy="2307715"/>
          </a:xfrm>
          <a:prstGeom prst="rect">
            <a:avLst/>
          </a:prstGeom>
          <a:effectLst/>
        </p:spPr>
      </p:pic>
      <p:sp>
        <p:nvSpPr>
          <p:cNvPr id="6" name="Slide Number Placeholder 5">
            <a:extLst>
              <a:ext uri="{FF2B5EF4-FFF2-40B4-BE49-F238E27FC236}">
                <a16:creationId xmlns:a16="http://schemas.microsoft.com/office/drawing/2014/main" id="{402A99CC-A00D-31AE-9EF8-A221B2C466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7867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1488" y="967014"/>
            <a:ext cx="7614285" cy="1699824"/>
          </a:xfrm>
          <a:prstGeom prst="rect">
            <a:avLst/>
          </a:prstGeom>
        </p:spPr>
        <p:txBody>
          <a:bodyPr vert="horz" wrap="square" lIns="0" tIns="47625" rIns="0" bIns="0" rtlCol="0">
            <a:spAutoFit/>
          </a:bodyPr>
          <a:lstStyle/>
          <a:p>
            <a:pPr>
              <a:spcBef>
                <a:spcPts val="960"/>
              </a:spcBef>
            </a:pPr>
            <a:endParaRPr sz="2100" dirty="0">
              <a:latin typeface="Carlito"/>
              <a:cs typeface="Carlito"/>
            </a:endParaRPr>
          </a:p>
          <a:p>
            <a:pPr marL="180499" indent="-170974">
              <a:buFont typeface="Arial"/>
              <a:buChar char="•"/>
              <a:tabLst>
                <a:tab pos="180499" algn="l"/>
              </a:tabLst>
            </a:pPr>
            <a:r>
              <a:rPr sz="2100" spc="-8" dirty="0">
                <a:latin typeface="Carlito"/>
                <a:cs typeface="Carlito"/>
              </a:rPr>
              <a:t>Pretrained</a:t>
            </a:r>
            <a:r>
              <a:rPr sz="2100" spc="-41" dirty="0">
                <a:latin typeface="Carlito"/>
                <a:cs typeface="Carlito"/>
              </a:rPr>
              <a:t> </a:t>
            </a:r>
            <a:r>
              <a:rPr sz="2100" dirty="0">
                <a:latin typeface="Carlito"/>
                <a:cs typeface="Carlito"/>
              </a:rPr>
              <a:t>on</a:t>
            </a:r>
            <a:r>
              <a:rPr sz="2100" spc="-41" dirty="0">
                <a:latin typeface="Carlito"/>
                <a:cs typeface="Carlito"/>
              </a:rPr>
              <a:t> </a:t>
            </a:r>
            <a:r>
              <a:rPr sz="2100" dirty="0">
                <a:solidFill>
                  <a:srgbClr val="4472C4"/>
                </a:solidFill>
                <a:latin typeface="Carlito"/>
                <a:cs typeface="Carlito"/>
              </a:rPr>
              <a:t>ImageNet</a:t>
            </a:r>
            <a:r>
              <a:rPr sz="2100" spc="-41" dirty="0">
                <a:solidFill>
                  <a:srgbClr val="4472C4"/>
                </a:solidFill>
                <a:latin typeface="Carlito"/>
                <a:cs typeface="Carlito"/>
              </a:rPr>
              <a:t> </a:t>
            </a:r>
            <a:r>
              <a:rPr sz="2100" dirty="0">
                <a:solidFill>
                  <a:srgbClr val="4472C4"/>
                </a:solidFill>
                <a:latin typeface="Carlito"/>
                <a:cs typeface="Carlito"/>
              </a:rPr>
              <a:t>(small)</a:t>
            </a:r>
            <a:r>
              <a:rPr sz="2100" dirty="0">
                <a:latin typeface="Carlito"/>
                <a:cs typeface="Carlito"/>
              </a:rPr>
              <a:t>,</a:t>
            </a:r>
            <a:r>
              <a:rPr sz="2100" spc="-41" dirty="0">
                <a:latin typeface="Carlito"/>
                <a:cs typeface="Carlito"/>
              </a:rPr>
              <a:t> </a:t>
            </a:r>
            <a:r>
              <a:rPr sz="2100" dirty="0">
                <a:latin typeface="Carlito"/>
                <a:cs typeface="Carlito"/>
              </a:rPr>
              <a:t>ViT</a:t>
            </a:r>
            <a:r>
              <a:rPr sz="2100" spc="-45" dirty="0">
                <a:latin typeface="Carlito"/>
                <a:cs typeface="Carlito"/>
              </a:rPr>
              <a:t> </a:t>
            </a:r>
            <a:r>
              <a:rPr sz="2100" dirty="0">
                <a:latin typeface="Carlito"/>
                <a:cs typeface="Carlito"/>
              </a:rPr>
              <a:t>is</a:t>
            </a:r>
            <a:r>
              <a:rPr sz="2100" spc="-41" dirty="0">
                <a:latin typeface="Carlito"/>
                <a:cs typeface="Carlito"/>
              </a:rPr>
              <a:t> </a:t>
            </a:r>
            <a:r>
              <a:rPr sz="2100" dirty="0">
                <a:latin typeface="Carlito"/>
                <a:cs typeface="Carlito"/>
              </a:rPr>
              <a:t>slightly</a:t>
            </a:r>
            <a:r>
              <a:rPr sz="2100" spc="-49" dirty="0">
                <a:latin typeface="Carlito"/>
                <a:cs typeface="Carlito"/>
              </a:rPr>
              <a:t> </a:t>
            </a:r>
            <a:r>
              <a:rPr sz="2100" dirty="0">
                <a:solidFill>
                  <a:srgbClr val="C00000"/>
                </a:solidFill>
                <a:latin typeface="Carlito"/>
                <a:cs typeface="Carlito"/>
              </a:rPr>
              <a:t>worse</a:t>
            </a:r>
            <a:r>
              <a:rPr sz="2100" spc="-45" dirty="0">
                <a:solidFill>
                  <a:srgbClr val="C00000"/>
                </a:solidFill>
                <a:latin typeface="Carlito"/>
                <a:cs typeface="Carlito"/>
              </a:rPr>
              <a:t> </a:t>
            </a:r>
            <a:r>
              <a:rPr sz="2100" dirty="0">
                <a:latin typeface="Carlito"/>
                <a:cs typeface="Carlito"/>
              </a:rPr>
              <a:t>than</a:t>
            </a:r>
            <a:r>
              <a:rPr sz="2100" spc="-41"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0" dirty="0">
                <a:latin typeface="Carlito"/>
                <a:cs typeface="Carlito"/>
              </a:rPr>
              <a:t> </a:t>
            </a:r>
            <a:r>
              <a:rPr sz="2100" dirty="0">
                <a:latin typeface="Carlito"/>
                <a:cs typeface="Carlito"/>
              </a:rPr>
              <a:t>on</a:t>
            </a:r>
            <a:r>
              <a:rPr sz="2100" spc="-26" dirty="0">
                <a:latin typeface="Carlito"/>
                <a:cs typeface="Carlito"/>
              </a:rPr>
              <a:t> </a:t>
            </a:r>
            <a:r>
              <a:rPr sz="2100" spc="-23" dirty="0">
                <a:solidFill>
                  <a:srgbClr val="4472C4"/>
                </a:solidFill>
                <a:latin typeface="Carlito"/>
                <a:cs typeface="Carlito"/>
              </a:rPr>
              <a:t>ImageNet-</a:t>
            </a:r>
            <a:r>
              <a:rPr sz="2100" dirty="0">
                <a:solidFill>
                  <a:srgbClr val="4472C4"/>
                </a:solidFill>
                <a:latin typeface="Carlito"/>
                <a:cs typeface="Carlito"/>
              </a:rPr>
              <a:t>21K</a:t>
            </a:r>
            <a:r>
              <a:rPr sz="2100" spc="-38" dirty="0">
                <a:solidFill>
                  <a:srgbClr val="4472C4"/>
                </a:solidFill>
                <a:latin typeface="Carlito"/>
                <a:cs typeface="Carlito"/>
              </a:rPr>
              <a:t> </a:t>
            </a:r>
            <a:r>
              <a:rPr sz="2100" dirty="0">
                <a:solidFill>
                  <a:srgbClr val="4472C4"/>
                </a:solidFill>
                <a:latin typeface="Carlito"/>
                <a:cs typeface="Carlito"/>
              </a:rPr>
              <a:t>(medium)</a:t>
            </a:r>
            <a:r>
              <a:rPr sz="2100" dirty="0">
                <a:latin typeface="Carlito"/>
                <a:cs typeface="Carlito"/>
              </a:rPr>
              <a:t>,</a:t>
            </a:r>
            <a:r>
              <a:rPr sz="2100" spc="-26" dirty="0">
                <a:latin typeface="Carlito"/>
                <a:cs typeface="Carlito"/>
              </a:rPr>
              <a:t> </a:t>
            </a:r>
            <a:r>
              <a:rPr sz="2100" dirty="0">
                <a:latin typeface="Carlito"/>
                <a:cs typeface="Carlito"/>
              </a:rPr>
              <a:t>ViT</a:t>
            </a:r>
            <a:r>
              <a:rPr sz="2100" spc="-30" dirty="0">
                <a:latin typeface="Carlito"/>
                <a:cs typeface="Carlito"/>
              </a:rPr>
              <a:t> </a:t>
            </a:r>
            <a:r>
              <a:rPr sz="2100" dirty="0">
                <a:latin typeface="Carlito"/>
                <a:cs typeface="Carlito"/>
              </a:rPr>
              <a:t>is</a:t>
            </a:r>
            <a:r>
              <a:rPr sz="2100" spc="-30" dirty="0">
                <a:latin typeface="Carlito"/>
                <a:cs typeface="Carlito"/>
              </a:rPr>
              <a:t> </a:t>
            </a:r>
            <a:r>
              <a:rPr sz="2100" spc="-8" dirty="0">
                <a:solidFill>
                  <a:srgbClr val="C00000"/>
                </a:solidFill>
                <a:latin typeface="Carlito"/>
                <a:cs typeface="Carlito"/>
              </a:rPr>
              <a:t>comparable</a:t>
            </a:r>
            <a:r>
              <a:rPr sz="2100" spc="-38" dirty="0">
                <a:solidFill>
                  <a:srgbClr val="C00000"/>
                </a:solidFill>
                <a:latin typeface="Carlito"/>
                <a:cs typeface="Carlito"/>
              </a:rPr>
              <a:t> </a:t>
            </a:r>
            <a:r>
              <a:rPr sz="2100" dirty="0">
                <a:latin typeface="Carlito"/>
                <a:cs typeface="Carlito"/>
              </a:rPr>
              <a:t>to</a:t>
            </a:r>
            <a:r>
              <a:rPr sz="2100" spc="-30"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8" dirty="0">
                <a:latin typeface="Carlito"/>
                <a:cs typeface="Carlito"/>
              </a:rPr>
              <a:t> </a:t>
            </a:r>
            <a:r>
              <a:rPr sz="2100" dirty="0">
                <a:latin typeface="Carlito"/>
                <a:cs typeface="Carlito"/>
              </a:rPr>
              <a:t>on</a:t>
            </a:r>
            <a:r>
              <a:rPr sz="2100" spc="-34" dirty="0">
                <a:latin typeface="Carlito"/>
                <a:cs typeface="Carlito"/>
              </a:rPr>
              <a:t> </a:t>
            </a:r>
            <a:r>
              <a:rPr sz="2100" dirty="0">
                <a:solidFill>
                  <a:srgbClr val="4472C4"/>
                </a:solidFill>
                <a:latin typeface="Carlito"/>
                <a:cs typeface="Carlito"/>
              </a:rPr>
              <a:t>JFT</a:t>
            </a:r>
            <a:r>
              <a:rPr sz="2100" spc="-41" dirty="0">
                <a:solidFill>
                  <a:srgbClr val="4472C4"/>
                </a:solidFill>
                <a:latin typeface="Carlito"/>
                <a:cs typeface="Carlito"/>
              </a:rPr>
              <a:t> </a:t>
            </a:r>
            <a:r>
              <a:rPr sz="2100" dirty="0">
                <a:solidFill>
                  <a:srgbClr val="4472C4"/>
                </a:solidFill>
                <a:latin typeface="Carlito"/>
                <a:cs typeface="Carlito"/>
              </a:rPr>
              <a:t>(large)</a:t>
            </a:r>
            <a:r>
              <a:rPr sz="2100" dirty="0">
                <a:latin typeface="Carlito"/>
                <a:cs typeface="Carlito"/>
              </a:rPr>
              <a:t>,</a:t>
            </a:r>
            <a:r>
              <a:rPr sz="2100" spc="-34" dirty="0">
                <a:latin typeface="Carlito"/>
                <a:cs typeface="Carlito"/>
              </a:rPr>
              <a:t> </a:t>
            </a:r>
            <a:r>
              <a:rPr sz="2100" dirty="0">
                <a:latin typeface="Carlito"/>
                <a:cs typeface="Carlito"/>
              </a:rPr>
              <a:t>ViT</a:t>
            </a:r>
            <a:r>
              <a:rPr sz="2100" spc="-41" dirty="0">
                <a:latin typeface="Carlito"/>
                <a:cs typeface="Carlito"/>
              </a:rPr>
              <a:t> </a:t>
            </a:r>
            <a:r>
              <a:rPr sz="2100" dirty="0">
                <a:latin typeface="Carlito"/>
                <a:cs typeface="Carlito"/>
              </a:rPr>
              <a:t>is</a:t>
            </a:r>
            <a:r>
              <a:rPr sz="2100" spc="-34" dirty="0">
                <a:latin typeface="Carlito"/>
                <a:cs typeface="Carlito"/>
              </a:rPr>
              <a:t> </a:t>
            </a:r>
            <a:r>
              <a:rPr sz="2100" dirty="0">
                <a:latin typeface="Carlito"/>
                <a:cs typeface="Carlito"/>
              </a:rPr>
              <a:t>slightly</a:t>
            </a:r>
            <a:r>
              <a:rPr sz="2100" spc="-41" dirty="0">
                <a:latin typeface="Carlito"/>
                <a:cs typeface="Carlito"/>
              </a:rPr>
              <a:t> </a:t>
            </a:r>
            <a:r>
              <a:rPr sz="2100" dirty="0">
                <a:solidFill>
                  <a:srgbClr val="C00000"/>
                </a:solidFill>
                <a:latin typeface="Carlito"/>
                <a:cs typeface="Carlito"/>
              </a:rPr>
              <a:t>better</a:t>
            </a:r>
            <a:r>
              <a:rPr sz="2100" spc="-45" dirty="0">
                <a:solidFill>
                  <a:srgbClr val="C00000"/>
                </a:solidFill>
                <a:latin typeface="Carlito"/>
                <a:cs typeface="Carlito"/>
              </a:rPr>
              <a:t> </a:t>
            </a:r>
            <a:r>
              <a:rPr sz="2100" dirty="0">
                <a:latin typeface="Carlito"/>
                <a:cs typeface="Carlito"/>
              </a:rPr>
              <a:t>than</a:t>
            </a:r>
            <a:r>
              <a:rPr sz="2100" spc="-34" dirty="0">
                <a:latin typeface="Carlito"/>
                <a:cs typeface="Carlito"/>
              </a:rPr>
              <a:t> </a:t>
            </a:r>
            <a:r>
              <a:rPr sz="2100" spc="-8" dirty="0">
                <a:latin typeface="Carlito"/>
                <a:cs typeface="Carlito"/>
              </a:rPr>
              <a:t>ResNet.</a:t>
            </a:r>
            <a:endParaRPr sz="2100" dirty="0">
              <a:latin typeface="Carlito"/>
              <a:cs typeface="Carlito"/>
            </a:endParaRPr>
          </a:p>
        </p:txBody>
      </p:sp>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49" dirty="0"/>
              <a:t>Image</a:t>
            </a:r>
            <a:r>
              <a:rPr spc="-71" dirty="0"/>
              <a:t> </a:t>
            </a:r>
            <a:r>
              <a:rPr spc="-30" dirty="0"/>
              <a:t>Classification</a:t>
            </a:r>
            <a:r>
              <a:rPr spc="-75" dirty="0"/>
              <a:t> </a:t>
            </a:r>
            <a:r>
              <a:rPr spc="-8" dirty="0"/>
              <a:t>Accuracies</a:t>
            </a:r>
          </a:p>
        </p:txBody>
      </p:sp>
      <p:pic>
        <p:nvPicPr>
          <p:cNvPr id="5" name="Picture 4">
            <a:extLst>
              <a:ext uri="{FF2B5EF4-FFF2-40B4-BE49-F238E27FC236}">
                <a16:creationId xmlns:a16="http://schemas.microsoft.com/office/drawing/2014/main" id="{FD4C2559-522E-F1B9-C16A-A1F3A7E1102C}"/>
              </a:ext>
            </a:extLst>
          </p:cNvPr>
          <p:cNvPicPr>
            <a:picLocks noChangeAspect="1"/>
          </p:cNvPicPr>
          <p:nvPr/>
        </p:nvPicPr>
        <p:blipFill>
          <a:blip r:embed="rId2"/>
          <a:stretch>
            <a:fillRect/>
          </a:stretch>
        </p:blipFill>
        <p:spPr>
          <a:xfrm>
            <a:off x="1936757" y="2796931"/>
            <a:ext cx="5685013" cy="2027096"/>
          </a:xfrm>
          <a:prstGeom prst="rect">
            <a:avLst/>
          </a:prstGeom>
        </p:spPr>
      </p:pic>
      <p:sp>
        <p:nvSpPr>
          <p:cNvPr id="6" name="Slide Number Placeholder 5">
            <a:extLst>
              <a:ext uri="{FF2B5EF4-FFF2-40B4-BE49-F238E27FC236}">
                <a16:creationId xmlns:a16="http://schemas.microsoft.com/office/drawing/2014/main" id="{1EC5F887-BB3F-AE08-F980-A14931F799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80701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9CB2-52CC-F651-76CC-AEB1154E9AE7}"/>
              </a:ext>
            </a:extLst>
          </p:cNvPr>
          <p:cNvSpPr>
            <a:spLocks noGrp="1"/>
          </p:cNvSpPr>
          <p:nvPr>
            <p:ph type="title"/>
          </p:nvPr>
        </p:nvSpPr>
        <p:spPr>
          <a:xfrm>
            <a:off x="603504" y="1540230"/>
            <a:ext cx="2751870" cy="2070074"/>
          </a:xfrm>
        </p:spPr>
        <p:txBody>
          <a:bodyPr>
            <a:normAutofit/>
          </a:bodyPr>
          <a:lstStyle/>
          <a:p>
            <a:r>
              <a:rPr lang="en-US" sz="3000" kern="1200" dirty="0">
                <a:solidFill>
                  <a:schemeClr val="tx2"/>
                </a:solidFill>
                <a:latin typeface="+mj-lt"/>
                <a:ea typeface="+mj-ea"/>
                <a:cs typeface="+mj-cs"/>
              </a:rPr>
              <a:t>Outline</a:t>
            </a:r>
            <a:endParaRPr lang="en-GB" sz="3000" dirty="0">
              <a:solidFill>
                <a:schemeClr val="tx2"/>
              </a:solidFill>
            </a:endParaRPr>
          </a:p>
        </p:txBody>
      </p:sp>
      <p:sp>
        <p:nvSpPr>
          <p:cNvPr id="57" name="Content Placeholder 2">
            <a:extLst>
              <a:ext uri="{FF2B5EF4-FFF2-40B4-BE49-F238E27FC236}">
                <a16:creationId xmlns:a16="http://schemas.microsoft.com/office/drawing/2014/main" id="{5B681C33-AE74-B24E-86AC-C32F7CB01EB8}"/>
              </a:ext>
            </a:extLst>
          </p:cNvPr>
          <p:cNvSpPr>
            <a:spLocks noGrp="1"/>
          </p:cNvSpPr>
          <p:nvPr>
            <p:ph idx="1"/>
          </p:nvPr>
        </p:nvSpPr>
        <p:spPr>
          <a:xfrm>
            <a:off x="3958650" y="490654"/>
            <a:ext cx="4865682" cy="4416376"/>
          </a:xfrm>
          <a:noFill/>
          <a:ln>
            <a:noFill/>
          </a:ln>
        </p:spPr>
        <p:txBody>
          <a:bodyPr anchor="ctr">
            <a:noAutofit/>
          </a:bodyPr>
          <a:lstStyle/>
          <a:p>
            <a:pPr lvl="0" indent="-228600" defTabSz="914400">
              <a:spcBef>
                <a:spcPts val="0"/>
              </a:spcBef>
              <a:spcAft>
                <a:spcPts val="600"/>
              </a:spcAft>
              <a:buFont typeface="Arial" panose="020B0604020202020204" pitchFamily="34" charset="0"/>
              <a:buChar char="•"/>
            </a:pP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Motivation for </a:t>
            </a:r>
            <a:r>
              <a:rPr lang="en-US" sz="1800" dirty="0">
                <a:effectLst/>
                <a:latin typeface="+mj-lt"/>
              </a:rPr>
              <a:t>Vision Transformer</a:t>
            </a: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Vision Transformer architecture</a:t>
            </a:r>
          </a:p>
          <a:p>
            <a:pPr marL="457200" indent="-228600" defTabSz="914400">
              <a:spcBef>
                <a:spcPts val="0"/>
              </a:spcBef>
              <a:spcAft>
                <a:spcPts val="600"/>
              </a:spcAft>
              <a:buSzPts val="1600"/>
            </a:pPr>
            <a:r>
              <a:rPr lang="en-US" sz="1800" dirty="0">
                <a:effectLst/>
                <a:latin typeface="+mj-lt"/>
              </a:rPr>
              <a:t>Training Vision Transformer</a:t>
            </a: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Result Discussion</a:t>
            </a:r>
          </a:p>
          <a:p>
            <a:pPr marL="457200" indent="-228600" defTabSz="914400">
              <a:spcBef>
                <a:spcPts val="0"/>
              </a:spcBef>
              <a:spcAft>
                <a:spcPts val="600"/>
              </a:spcAft>
              <a:buSzPts val="1600"/>
            </a:pPr>
            <a:r>
              <a:rPr lang="fr-FR" sz="1800" dirty="0">
                <a:effectLst/>
                <a:latin typeface="+mj-lt"/>
              </a:rPr>
              <a:t>Conclusion</a:t>
            </a:r>
          </a:p>
          <a:p>
            <a:pPr marL="457200" lvl="0" indent="-228600" defTabSz="914400">
              <a:spcBef>
                <a:spcPts val="0"/>
              </a:spcBef>
              <a:spcAft>
                <a:spcPts val="600"/>
              </a:spcAft>
              <a:buSzPts val="1600"/>
              <a:buFont typeface="Arial" panose="020B0604020202020204" pitchFamily="34" charset="0"/>
              <a:buChar char="•"/>
            </a:pP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endParaRPr lang="en-US" sz="1800" dirty="0">
              <a:latin typeface="+mj-lt"/>
            </a:endParaRPr>
          </a:p>
        </p:txBody>
      </p:sp>
      <p:sp>
        <p:nvSpPr>
          <p:cNvPr id="4" name="Slide Number Placeholder 3">
            <a:extLst>
              <a:ext uri="{FF2B5EF4-FFF2-40B4-BE49-F238E27FC236}">
                <a16:creationId xmlns:a16="http://schemas.microsoft.com/office/drawing/2014/main" id="{46B4E7F7-2F09-0620-D879-29AC87A249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74516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Self-supervision:</a:t>
            </a:r>
            <a:endParaRPr sz="2500" dirty="0"/>
          </a:p>
        </p:txBody>
      </p:sp>
      <p:pic>
        <p:nvPicPr>
          <p:cNvPr id="569" name="Google Shape;569;p59"/>
          <p:cNvPicPr preferRelativeResize="0"/>
          <p:nvPr/>
        </p:nvPicPr>
        <p:blipFill rotWithShape="1">
          <a:blip r:embed="rId3">
            <a:alphaModFix/>
          </a:blip>
          <a:srcRect l="11426" t="71608" r="79939" b="10929"/>
          <a:stretch/>
        </p:blipFill>
        <p:spPr>
          <a:xfrm>
            <a:off x="4961900" y="3412950"/>
            <a:ext cx="1424624" cy="1428625"/>
          </a:xfrm>
          <a:prstGeom prst="rect">
            <a:avLst/>
          </a:prstGeom>
          <a:noFill/>
          <a:ln w="19050" cap="flat" cmpd="sng">
            <a:solidFill>
              <a:srgbClr val="666666"/>
            </a:solidFill>
            <a:prstDash val="solid"/>
            <a:round/>
            <a:headEnd type="none" w="sm" len="sm"/>
            <a:tailEnd type="none" w="sm" len="sm"/>
          </a:ln>
        </p:spPr>
      </p:pic>
      <p:sp>
        <p:nvSpPr>
          <p:cNvPr id="570" name="Google Shape;570;p59"/>
          <p:cNvSpPr txBox="1"/>
          <p:nvPr/>
        </p:nvSpPr>
        <p:spPr>
          <a:xfrm>
            <a:off x="173675" y="614350"/>
            <a:ext cx="890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71" name="Google Shape;571;p59"/>
          <p:cNvSpPr txBox="1"/>
          <p:nvPr/>
        </p:nvSpPr>
        <p:spPr>
          <a:xfrm>
            <a:off x="148550" y="1384850"/>
            <a:ext cx="87660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chemeClr val="dk1"/>
                </a:solidFill>
              </a:rPr>
              <a:t>Using masked work prediction technique that were used in BERT(randomly masking words in input sentence), ViT designers also tried the same technique where they masked 50% of patches(masked patch prediction) but achieved less performance than supervised pre-training(79.9% ACC on ImageNet while supervised pre-training is ~85%).</a:t>
            </a:r>
            <a:endParaRPr sz="1600" dirty="0">
              <a:solidFill>
                <a:schemeClr val="dk1"/>
              </a:solidFill>
            </a:endParaRPr>
          </a:p>
        </p:txBody>
      </p:sp>
      <p:sp>
        <p:nvSpPr>
          <p:cNvPr id="572" name="Google Shape;572;p59"/>
          <p:cNvSpPr txBox="1"/>
          <p:nvPr/>
        </p:nvSpPr>
        <p:spPr>
          <a:xfrm>
            <a:off x="260975" y="3197025"/>
            <a:ext cx="4068600" cy="384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Transformer is an </a:t>
            </a:r>
            <a:r>
              <a:rPr lang="en" sz="1300">
                <a:solidFill>
                  <a:srgbClr val="CCCCCC"/>
                </a:solidFill>
                <a:highlight>
                  <a:srgbClr val="FF9900"/>
                </a:highlight>
              </a:rPr>
              <a:t>efficient</a:t>
            </a:r>
            <a:r>
              <a:rPr lang="en" sz="1300"/>
              <a:t> deep </a:t>
            </a:r>
            <a:r>
              <a:rPr lang="en" sz="1300">
                <a:solidFill>
                  <a:srgbClr val="CCCCCC"/>
                </a:solidFill>
                <a:highlight>
                  <a:srgbClr val="FF9900"/>
                </a:highlight>
              </a:rPr>
              <a:t>learning</a:t>
            </a:r>
            <a:r>
              <a:rPr lang="en" sz="1300"/>
              <a:t> architecture</a:t>
            </a:r>
            <a:endParaRPr sz="1300"/>
          </a:p>
        </p:txBody>
      </p:sp>
      <p:sp>
        <p:nvSpPr>
          <p:cNvPr id="573" name="Google Shape;573;p59"/>
          <p:cNvSpPr/>
          <p:nvPr/>
        </p:nvSpPr>
        <p:spPr>
          <a:xfrm>
            <a:off x="1458275" y="3884750"/>
            <a:ext cx="1810200" cy="471900"/>
          </a:xfrm>
          <a:prstGeom prst="rect">
            <a:avLst/>
          </a:prstGeom>
          <a:solidFill>
            <a:srgbClr val="4A86E8"/>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Encoder</a:t>
            </a:r>
            <a:endParaRPr/>
          </a:p>
        </p:txBody>
      </p:sp>
      <p:sp>
        <p:nvSpPr>
          <p:cNvPr id="574" name="Google Shape;574;p59"/>
          <p:cNvSpPr/>
          <p:nvPr/>
        </p:nvSpPr>
        <p:spPr>
          <a:xfrm>
            <a:off x="2266325" y="359722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9"/>
          <p:cNvSpPr/>
          <p:nvPr/>
        </p:nvSpPr>
        <p:spPr>
          <a:xfrm>
            <a:off x="7658538" y="42709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4961900" y="38847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5445488" y="34129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txBox="1"/>
          <p:nvPr/>
        </p:nvSpPr>
        <p:spPr>
          <a:xfrm>
            <a:off x="620600" y="273117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Masked-word prediction in BERT</a:t>
            </a:r>
            <a:endParaRPr b="1"/>
          </a:p>
        </p:txBody>
      </p:sp>
      <p:sp>
        <p:nvSpPr>
          <p:cNvPr id="579" name="Google Shape;579;p59"/>
          <p:cNvSpPr txBox="1"/>
          <p:nvPr/>
        </p:nvSpPr>
        <p:spPr>
          <a:xfrm>
            <a:off x="5368550" y="276762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 patch prediction ViT</a:t>
            </a:r>
            <a:endParaRPr b="1"/>
          </a:p>
        </p:txBody>
      </p:sp>
      <p:sp>
        <p:nvSpPr>
          <p:cNvPr id="580" name="Google Shape;580;p59"/>
          <p:cNvSpPr/>
          <p:nvPr/>
        </p:nvSpPr>
        <p:spPr>
          <a:xfrm>
            <a:off x="2266325" y="436967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261050" y="4644175"/>
            <a:ext cx="4068600" cy="400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Transformer is an efficient deep learning architecture</a:t>
            </a:r>
            <a:endParaRPr sz="1300"/>
          </a:p>
        </p:txBody>
      </p:sp>
      <p:sp>
        <p:nvSpPr>
          <p:cNvPr id="582" name="Google Shape;582;p59"/>
          <p:cNvSpPr/>
          <p:nvPr/>
        </p:nvSpPr>
        <p:spPr>
          <a:xfrm rot="-5400000">
            <a:off x="6436512" y="40000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5445488" y="43696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902913" y="3891313"/>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59"/>
          <p:cNvPicPr preferRelativeResize="0"/>
          <p:nvPr/>
        </p:nvPicPr>
        <p:blipFill rotWithShape="1">
          <a:blip r:embed="rId3">
            <a:alphaModFix/>
          </a:blip>
          <a:srcRect l="11524" t="71608" r="79939" b="10929"/>
          <a:stretch/>
        </p:blipFill>
        <p:spPr>
          <a:xfrm>
            <a:off x="7658550" y="3412950"/>
            <a:ext cx="1408399" cy="1428625"/>
          </a:xfrm>
          <a:prstGeom prst="rect">
            <a:avLst/>
          </a:prstGeom>
          <a:noFill/>
          <a:ln w="19050" cap="flat" cmpd="sng">
            <a:solidFill>
              <a:srgbClr val="666666"/>
            </a:solidFill>
            <a:prstDash val="solid"/>
            <a:round/>
            <a:headEnd type="none" w="sm" len="sm"/>
            <a:tailEnd type="none" w="sm" len="sm"/>
          </a:ln>
        </p:spPr>
      </p:pic>
      <p:sp>
        <p:nvSpPr>
          <p:cNvPr id="586" name="Google Shape;586;p59"/>
          <p:cNvSpPr/>
          <p:nvPr/>
        </p:nvSpPr>
        <p:spPr>
          <a:xfrm>
            <a:off x="6709088" y="3811125"/>
            <a:ext cx="567600" cy="67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ViT</a:t>
            </a:r>
            <a:endParaRPr sz="2000"/>
          </a:p>
        </p:txBody>
      </p:sp>
      <p:sp>
        <p:nvSpPr>
          <p:cNvPr id="587" name="Google Shape;587;p59"/>
          <p:cNvSpPr/>
          <p:nvPr/>
        </p:nvSpPr>
        <p:spPr>
          <a:xfrm rot="-5400000">
            <a:off x="7360787" y="40224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F5F316FE-336C-8534-A943-0F70EF0C64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74834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vs SOTA CNN(ResNet)</a:t>
            </a:r>
            <a:endParaRPr sz="2500" dirty="0"/>
          </a:p>
        </p:txBody>
      </p:sp>
      <p:pic>
        <p:nvPicPr>
          <p:cNvPr id="416" name="Google Shape;416;p45"/>
          <p:cNvPicPr preferRelativeResize="0"/>
          <p:nvPr/>
        </p:nvPicPr>
        <p:blipFill rotWithShape="1">
          <a:blip r:embed="rId3">
            <a:alphaModFix/>
          </a:blip>
          <a:srcRect l="4231" t="10159" r="9412" b="3004"/>
          <a:stretch/>
        </p:blipFill>
        <p:spPr>
          <a:xfrm>
            <a:off x="209950" y="759638"/>
            <a:ext cx="4944699" cy="3477251"/>
          </a:xfrm>
          <a:prstGeom prst="rect">
            <a:avLst/>
          </a:prstGeom>
          <a:noFill/>
          <a:ln>
            <a:noFill/>
          </a:ln>
        </p:spPr>
      </p:pic>
      <p:sp>
        <p:nvSpPr>
          <p:cNvPr id="417" name="Google Shape;417;p45"/>
          <p:cNvSpPr txBox="1"/>
          <p:nvPr/>
        </p:nvSpPr>
        <p:spPr>
          <a:xfrm>
            <a:off x="209950" y="4158300"/>
            <a:ext cx="5085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B: Base, L: Large, H: Huge</a:t>
            </a:r>
            <a:endParaRPr sz="1300" dirty="0"/>
          </a:p>
          <a:p>
            <a:pPr marL="0" lvl="0" indent="0" algn="l" rtl="0">
              <a:spcBef>
                <a:spcPts val="0"/>
              </a:spcBef>
              <a:spcAft>
                <a:spcPts val="0"/>
              </a:spcAft>
              <a:buNone/>
            </a:pPr>
            <a:r>
              <a:rPr lang="en" sz="1300" dirty="0"/>
              <a:t>14, 16, 32: Patch size(the smaller patch size, the more the patches, and the bigger the model) &gt;&gt; </a:t>
            </a:r>
            <a:r>
              <a:rPr lang="en" b="1" dirty="0">
                <a:solidFill>
                  <a:schemeClr val="dk1"/>
                </a:solidFill>
              </a:rPr>
              <a:t>N = HW/PP</a:t>
            </a:r>
            <a:endParaRPr sz="1300" b="1" dirty="0"/>
          </a:p>
          <a:p>
            <a:pPr marL="0" lvl="0" indent="0" algn="l" rtl="0">
              <a:spcBef>
                <a:spcPts val="0"/>
              </a:spcBef>
              <a:spcAft>
                <a:spcPts val="0"/>
              </a:spcAft>
              <a:buNone/>
            </a:pPr>
            <a:r>
              <a:rPr lang="en" sz="1300" b="1" dirty="0"/>
              <a:t>Ex: ViT-B/16: Base ViT </a:t>
            </a:r>
            <a:r>
              <a:rPr lang="en" sz="1300" dirty="0"/>
              <a:t>with</a:t>
            </a:r>
            <a:r>
              <a:rPr lang="en" sz="1300" b="1" dirty="0"/>
              <a:t> 16x16 </a:t>
            </a:r>
            <a:r>
              <a:rPr lang="en" sz="1300" dirty="0"/>
              <a:t>patch size</a:t>
            </a:r>
            <a:endParaRPr sz="1300" dirty="0"/>
          </a:p>
        </p:txBody>
      </p:sp>
      <p:sp>
        <p:nvSpPr>
          <p:cNvPr id="418" name="Google Shape;418;p45"/>
          <p:cNvSpPr txBox="1"/>
          <p:nvPr/>
        </p:nvSpPr>
        <p:spPr>
          <a:xfrm>
            <a:off x="5283350" y="818875"/>
            <a:ext cx="3936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Results</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On small pre-training dataset(ImageNet-1k, 1.3M images), ResNet performs better than ViT due to CNN spatial inductive biases that compensate for small dataset.</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medium pre-training dataset(Imagenet-21k, 14M images), ViTs and ResNet performance are almost similar although ViTs perform slightly better.</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large pre-training dataset(JFT, 303M images), large ViT outperforms ResNet and show no sign of plateau.</a:t>
            </a:r>
            <a:endParaRPr sz="1500" dirty="0"/>
          </a:p>
        </p:txBody>
      </p:sp>
      <p:sp>
        <p:nvSpPr>
          <p:cNvPr id="419" name="Google Shape;419;p45"/>
          <p:cNvSpPr/>
          <p:nvPr/>
        </p:nvSpPr>
        <p:spPr>
          <a:xfrm>
            <a:off x="4572000" y="936650"/>
            <a:ext cx="412800" cy="349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D5178F1D-3ACF-777A-4B5B-8F91E90C3A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Vision Transformer vs SOTA CNN(ResNet) </a:t>
            </a:r>
            <a:endParaRPr sz="2500"/>
          </a:p>
        </p:txBody>
      </p:sp>
      <p:sp>
        <p:nvSpPr>
          <p:cNvPr id="469" name="Google Shape;469;p49"/>
          <p:cNvSpPr txBox="1"/>
          <p:nvPr/>
        </p:nvSpPr>
        <p:spPr>
          <a:xfrm>
            <a:off x="5283350" y="818875"/>
            <a:ext cx="3936900" cy="43550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Pre-training compute</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ViT clearly outperforms ResNet on performance/compute trade-off.</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ViT uses approximately 2-4x less compute to achieve the same transfer accuracy(average of all downstream datasets).</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Hybrid(CNN+ViT) slightly outperforms ViT on relatively small compute, but vanishes on large compute budget.</a:t>
            </a:r>
          </a:p>
          <a:p>
            <a:pPr marL="0" lvl="0" indent="0" algn="l" rtl="0">
              <a:spcBef>
                <a:spcPts val="0"/>
              </a:spcBef>
              <a:spcAft>
                <a:spcPts val="0"/>
              </a:spcAft>
              <a:buNone/>
            </a:pPr>
            <a:endParaRPr lang="en-GB" sz="1500" dirty="0"/>
          </a:p>
          <a:p>
            <a:pPr marL="457200" lvl="0" indent="-323850" algn="l" rtl="0">
              <a:spcBef>
                <a:spcPts val="0"/>
              </a:spcBef>
              <a:spcAft>
                <a:spcPts val="0"/>
              </a:spcAft>
              <a:buSzPts val="1500"/>
              <a:buChar char="●"/>
            </a:pPr>
            <a:r>
              <a:rPr lang="en-GB" sz="1500" dirty="0" err="1"/>
              <a:t>ViT</a:t>
            </a:r>
            <a:r>
              <a:rPr lang="en-GB" sz="1500" dirty="0"/>
              <a:t> shows extreme scaling </a:t>
            </a:r>
            <a:r>
              <a:rPr lang="en-GB" sz="1500" dirty="0" err="1"/>
              <a:t>behavior</a:t>
            </a:r>
            <a:r>
              <a:rPr lang="en-GB" sz="1500" dirty="0"/>
              <a:t>. Its performance doesn’t seem to saturate for increased compute.</a:t>
            </a:r>
          </a:p>
          <a:p>
            <a:pPr marL="457200" lvl="0" indent="-323850" algn="l" rtl="0">
              <a:spcBef>
                <a:spcPts val="0"/>
              </a:spcBef>
              <a:spcAft>
                <a:spcPts val="0"/>
              </a:spcAft>
              <a:buSzPts val="1500"/>
              <a:buChar char="●"/>
            </a:pPr>
            <a:endParaRPr sz="1500" dirty="0"/>
          </a:p>
        </p:txBody>
      </p:sp>
      <p:sp>
        <p:nvSpPr>
          <p:cNvPr id="470" name="Google Shape;470;p49"/>
          <p:cNvSpPr txBox="1"/>
          <p:nvPr/>
        </p:nvSpPr>
        <p:spPr>
          <a:xfrm>
            <a:off x="737600" y="4010088"/>
            <a:ext cx="367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Pre-training compute(in ExaFLOPs)</a:t>
            </a:r>
            <a:endParaRPr sz="1600"/>
          </a:p>
        </p:txBody>
      </p:sp>
      <p:sp>
        <p:nvSpPr>
          <p:cNvPr id="471" name="Google Shape;471;p49"/>
          <p:cNvSpPr txBox="1"/>
          <p:nvPr/>
        </p:nvSpPr>
        <p:spPr>
          <a:xfrm>
            <a:off x="314950" y="4441200"/>
            <a:ext cx="4335900" cy="585000"/>
          </a:xfrm>
          <a:prstGeom prst="rect">
            <a:avLst/>
          </a:prstGeom>
          <a:noFill/>
          <a:ln w="19050"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1"/>
                </a:solidFill>
              </a:rPr>
              <a:t>Exa: 10</a:t>
            </a:r>
            <a:r>
              <a:rPr lang="en" sz="1300" baseline="30000">
                <a:solidFill>
                  <a:schemeClr val="dk1"/>
                </a:solidFill>
              </a:rPr>
              <a:t>18</a:t>
            </a:r>
            <a:r>
              <a:rPr lang="en" sz="1300">
                <a:solidFill>
                  <a:schemeClr val="dk1"/>
                </a:solidFill>
              </a:rPr>
              <a:t>, 1 FLOP = 1 multiply-add(wx+b) per second</a:t>
            </a:r>
            <a:endParaRPr sz="1300">
              <a:solidFill>
                <a:schemeClr val="dk1"/>
              </a:solidFill>
            </a:endParaRPr>
          </a:p>
          <a:p>
            <a:pPr marL="0" lvl="0" indent="0" algn="l" rtl="0">
              <a:spcBef>
                <a:spcPts val="0"/>
              </a:spcBef>
              <a:spcAft>
                <a:spcPts val="0"/>
              </a:spcAft>
              <a:buNone/>
            </a:pPr>
            <a:r>
              <a:rPr lang="en" sz="1300">
                <a:solidFill>
                  <a:schemeClr val="dk1"/>
                </a:solidFill>
              </a:rPr>
              <a:t>FLOPs: floating point operations per second</a:t>
            </a:r>
            <a:endParaRPr sz="1300"/>
          </a:p>
        </p:txBody>
      </p:sp>
      <p:pic>
        <p:nvPicPr>
          <p:cNvPr id="472" name="Google Shape;472;p49"/>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73" name="Google Shape;473;p49"/>
          <p:cNvCxnSpPr/>
          <p:nvPr/>
        </p:nvCxnSpPr>
        <p:spPr>
          <a:xfrm rot="10800000" flipH="1">
            <a:off x="923850" y="1889600"/>
            <a:ext cx="986700" cy="546000"/>
          </a:xfrm>
          <a:prstGeom prst="straightConnector1">
            <a:avLst/>
          </a:prstGeom>
          <a:noFill/>
          <a:ln w="28575" cap="flat" cmpd="sng">
            <a:solidFill>
              <a:srgbClr val="4A86E8"/>
            </a:solidFill>
            <a:prstDash val="solid"/>
            <a:round/>
            <a:headEnd type="none" w="med" len="med"/>
            <a:tailEnd type="none" w="med" len="med"/>
          </a:ln>
        </p:spPr>
      </p:cxnSp>
      <p:cxnSp>
        <p:nvCxnSpPr>
          <p:cNvPr id="474" name="Google Shape;474;p49"/>
          <p:cNvCxnSpPr/>
          <p:nvPr/>
        </p:nvCxnSpPr>
        <p:spPr>
          <a:xfrm rot="10800000" flipH="1">
            <a:off x="1910550" y="1637600"/>
            <a:ext cx="1060500" cy="252000"/>
          </a:xfrm>
          <a:prstGeom prst="straightConnector1">
            <a:avLst/>
          </a:prstGeom>
          <a:noFill/>
          <a:ln w="28575" cap="flat" cmpd="sng">
            <a:solidFill>
              <a:srgbClr val="4A86E8"/>
            </a:solidFill>
            <a:prstDash val="solid"/>
            <a:round/>
            <a:headEnd type="none" w="med" len="med"/>
            <a:tailEnd type="none" w="med" len="med"/>
          </a:ln>
        </p:spPr>
      </p:cxnSp>
      <p:cxnSp>
        <p:nvCxnSpPr>
          <p:cNvPr id="475" name="Google Shape;475;p49"/>
          <p:cNvCxnSpPr/>
          <p:nvPr/>
        </p:nvCxnSpPr>
        <p:spPr>
          <a:xfrm rot="10800000" flipH="1">
            <a:off x="3013000" y="1543525"/>
            <a:ext cx="535500" cy="73200"/>
          </a:xfrm>
          <a:prstGeom prst="straightConnector1">
            <a:avLst/>
          </a:prstGeom>
          <a:noFill/>
          <a:ln w="28575" cap="flat" cmpd="sng">
            <a:solidFill>
              <a:srgbClr val="4A86E8"/>
            </a:solidFill>
            <a:prstDash val="solid"/>
            <a:round/>
            <a:headEnd type="none" w="med" len="med"/>
            <a:tailEnd type="none" w="med" len="med"/>
          </a:ln>
        </p:spPr>
      </p:cxnSp>
      <p:cxnSp>
        <p:nvCxnSpPr>
          <p:cNvPr id="476" name="Google Shape;476;p49"/>
          <p:cNvCxnSpPr/>
          <p:nvPr/>
        </p:nvCxnSpPr>
        <p:spPr>
          <a:xfrm rot="10800000" flipH="1">
            <a:off x="3548550" y="1417400"/>
            <a:ext cx="808200" cy="126000"/>
          </a:xfrm>
          <a:prstGeom prst="straightConnector1">
            <a:avLst/>
          </a:prstGeom>
          <a:noFill/>
          <a:ln w="28575" cap="flat" cmpd="sng">
            <a:solidFill>
              <a:srgbClr val="4A86E8"/>
            </a:solidFill>
            <a:prstDash val="solid"/>
            <a:round/>
            <a:headEnd type="none" w="med" len="med"/>
            <a:tailEnd type="none" w="med" len="med"/>
          </a:ln>
        </p:spPr>
      </p:cxnSp>
      <p:cxnSp>
        <p:nvCxnSpPr>
          <p:cNvPr id="477" name="Google Shape;477;p49"/>
          <p:cNvCxnSpPr/>
          <p:nvPr/>
        </p:nvCxnSpPr>
        <p:spPr>
          <a:xfrm rot="10800000" flipH="1">
            <a:off x="1469750" y="1721700"/>
            <a:ext cx="651000" cy="157500"/>
          </a:xfrm>
          <a:prstGeom prst="straightConnector1">
            <a:avLst/>
          </a:prstGeom>
          <a:noFill/>
          <a:ln w="28575" cap="flat" cmpd="sng">
            <a:solidFill>
              <a:srgbClr val="FF9900"/>
            </a:solidFill>
            <a:prstDash val="solid"/>
            <a:round/>
            <a:headEnd type="none" w="med" len="med"/>
            <a:tailEnd type="none" w="med" len="med"/>
          </a:ln>
        </p:spPr>
      </p:cxnSp>
      <p:cxnSp>
        <p:nvCxnSpPr>
          <p:cNvPr id="478" name="Google Shape;478;p49"/>
          <p:cNvCxnSpPr/>
          <p:nvPr/>
        </p:nvCxnSpPr>
        <p:spPr>
          <a:xfrm rot="10800000" flipH="1">
            <a:off x="2110150" y="1616725"/>
            <a:ext cx="966000" cy="105000"/>
          </a:xfrm>
          <a:prstGeom prst="straightConnector1">
            <a:avLst/>
          </a:prstGeom>
          <a:noFill/>
          <a:ln w="28575" cap="flat" cmpd="sng">
            <a:solidFill>
              <a:srgbClr val="FF9900"/>
            </a:solidFill>
            <a:prstDash val="solid"/>
            <a:round/>
            <a:headEnd type="none" w="med" len="med"/>
            <a:tailEnd type="none" w="med" len="med"/>
          </a:ln>
        </p:spPr>
      </p:cxnSp>
      <p:cxnSp>
        <p:nvCxnSpPr>
          <p:cNvPr id="479" name="Google Shape;479;p49"/>
          <p:cNvCxnSpPr/>
          <p:nvPr/>
        </p:nvCxnSpPr>
        <p:spPr>
          <a:xfrm rot="10800000" flipH="1">
            <a:off x="3076150" y="1564375"/>
            <a:ext cx="535200" cy="52500"/>
          </a:xfrm>
          <a:prstGeom prst="straightConnector1">
            <a:avLst/>
          </a:prstGeom>
          <a:noFill/>
          <a:ln w="28575" cap="flat" cmpd="sng">
            <a:solidFill>
              <a:srgbClr val="FF9900"/>
            </a:solidFill>
            <a:prstDash val="solid"/>
            <a:round/>
            <a:headEnd type="none" w="med" len="med"/>
            <a:tailEnd type="none" w="med" len="med"/>
          </a:ln>
        </p:spPr>
      </p:cxnSp>
      <p:cxnSp>
        <p:nvCxnSpPr>
          <p:cNvPr id="2" name="Google Shape;461;p48">
            <a:extLst>
              <a:ext uri="{FF2B5EF4-FFF2-40B4-BE49-F238E27FC236}">
                <a16:creationId xmlns:a16="http://schemas.microsoft.com/office/drawing/2014/main" id="{0B4B83E2-7F48-B869-D0DA-942B0DF84C9B}"/>
              </a:ext>
            </a:extLst>
          </p:cNvPr>
          <p:cNvCxnSpPr/>
          <p:nvPr/>
        </p:nvCxnSpPr>
        <p:spPr>
          <a:xfrm rot="10800000" flipH="1">
            <a:off x="1910550" y="2005063"/>
            <a:ext cx="798000" cy="614400"/>
          </a:xfrm>
          <a:prstGeom prst="straightConnector1">
            <a:avLst/>
          </a:prstGeom>
          <a:noFill/>
          <a:ln w="28575" cap="flat" cmpd="sng">
            <a:solidFill>
              <a:srgbClr val="666666"/>
            </a:solidFill>
            <a:prstDash val="solid"/>
            <a:round/>
            <a:headEnd type="none" w="med" len="med"/>
            <a:tailEnd type="none" w="med" len="med"/>
          </a:ln>
        </p:spPr>
      </p:cxnSp>
      <p:cxnSp>
        <p:nvCxnSpPr>
          <p:cNvPr id="3" name="Google Shape;459;p48">
            <a:extLst>
              <a:ext uri="{FF2B5EF4-FFF2-40B4-BE49-F238E27FC236}">
                <a16:creationId xmlns:a16="http://schemas.microsoft.com/office/drawing/2014/main" id="{088AEBCD-21B7-B56F-B517-C55C2B8BD13E}"/>
              </a:ext>
            </a:extLst>
          </p:cNvPr>
          <p:cNvCxnSpPr/>
          <p:nvPr/>
        </p:nvCxnSpPr>
        <p:spPr>
          <a:xfrm rot="10800000" flipH="1">
            <a:off x="839850" y="2435600"/>
            <a:ext cx="777000" cy="976200"/>
          </a:xfrm>
          <a:prstGeom prst="straightConnector1">
            <a:avLst/>
          </a:prstGeom>
          <a:noFill/>
          <a:ln w="28575" cap="flat" cmpd="sng">
            <a:solidFill>
              <a:srgbClr val="666666"/>
            </a:solidFill>
            <a:prstDash val="solid"/>
            <a:round/>
            <a:headEnd type="none" w="med" len="med"/>
            <a:tailEnd type="none" w="med" len="med"/>
          </a:ln>
        </p:spPr>
      </p:cxnSp>
      <p:cxnSp>
        <p:nvCxnSpPr>
          <p:cNvPr id="4" name="Google Shape;460;p48">
            <a:extLst>
              <a:ext uri="{FF2B5EF4-FFF2-40B4-BE49-F238E27FC236}">
                <a16:creationId xmlns:a16="http://schemas.microsoft.com/office/drawing/2014/main" id="{5A493CA3-86B0-3ABB-5C79-C489D9F4508A}"/>
              </a:ext>
            </a:extLst>
          </p:cNvPr>
          <p:cNvCxnSpPr/>
          <p:nvPr/>
        </p:nvCxnSpPr>
        <p:spPr>
          <a:xfrm>
            <a:off x="1606225" y="2435600"/>
            <a:ext cx="315000" cy="168000"/>
          </a:xfrm>
          <a:prstGeom prst="straightConnector1">
            <a:avLst/>
          </a:prstGeom>
          <a:noFill/>
          <a:ln w="28575" cap="flat" cmpd="sng">
            <a:solidFill>
              <a:srgbClr val="666666"/>
            </a:solidFill>
            <a:prstDash val="solid"/>
            <a:round/>
            <a:headEnd type="none" w="med" len="med"/>
            <a:tailEnd type="none" w="med" len="med"/>
          </a:ln>
        </p:spPr>
      </p:cxnSp>
      <p:cxnSp>
        <p:nvCxnSpPr>
          <p:cNvPr id="5" name="Google Shape;462;p48">
            <a:extLst>
              <a:ext uri="{FF2B5EF4-FFF2-40B4-BE49-F238E27FC236}">
                <a16:creationId xmlns:a16="http://schemas.microsoft.com/office/drawing/2014/main" id="{DBC2371D-25FF-A917-F71D-FD902364ACA0}"/>
              </a:ext>
            </a:extLst>
          </p:cNvPr>
          <p:cNvCxnSpPr/>
          <p:nvPr/>
        </p:nvCxnSpPr>
        <p:spPr>
          <a:xfrm rot="10800000" flipH="1">
            <a:off x="2708550" y="1868588"/>
            <a:ext cx="651000" cy="147000"/>
          </a:xfrm>
          <a:prstGeom prst="straightConnector1">
            <a:avLst/>
          </a:prstGeom>
          <a:noFill/>
          <a:ln w="28575" cap="flat" cmpd="sng">
            <a:solidFill>
              <a:srgbClr val="666666"/>
            </a:solidFill>
            <a:prstDash val="solid"/>
            <a:round/>
            <a:headEnd type="none" w="med" len="med"/>
            <a:tailEnd type="none" w="med" len="med"/>
          </a:ln>
        </p:spPr>
      </p:cxnSp>
      <p:cxnSp>
        <p:nvCxnSpPr>
          <p:cNvPr id="6" name="Google Shape;463;p48">
            <a:extLst>
              <a:ext uri="{FF2B5EF4-FFF2-40B4-BE49-F238E27FC236}">
                <a16:creationId xmlns:a16="http://schemas.microsoft.com/office/drawing/2014/main" id="{43451735-6D0D-5902-3857-17B4B85F26E2}"/>
              </a:ext>
            </a:extLst>
          </p:cNvPr>
          <p:cNvCxnSpPr/>
          <p:nvPr/>
        </p:nvCxnSpPr>
        <p:spPr>
          <a:xfrm rot="10800000" flipH="1">
            <a:off x="3286050" y="1616588"/>
            <a:ext cx="892200" cy="273000"/>
          </a:xfrm>
          <a:prstGeom prst="straightConnector1">
            <a:avLst/>
          </a:prstGeom>
          <a:noFill/>
          <a:ln w="28575" cap="flat" cmpd="sng">
            <a:solidFill>
              <a:srgbClr val="666666"/>
            </a:solidFill>
            <a:prstDash val="solid"/>
            <a:round/>
            <a:headEnd type="none" w="med" len="med"/>
            <a:tailEnd type="none" w="med" len="med"/>
          </a:ln>
        </p:spPr>
      </p:cxnSp>
      <p:cxnSp>
        <p:nvCxnSpPr>
          <p:cNvPr id="7" name="Google Shape;493;p50">
            <a:extLst>
              <a:ext uri="{FF2B5EF4-FFF2-40B4-BE49-F238E27FC236}">
                <a16:creationId xmlns:a16="http://schemas.microsoft.com/office/drawing/2014/main" id="{886E7E91-5F8E-643C-3DCA-0197676B3D39}"/>
              </a:ext>
            </a:extLst>
          </p:cNvPr>
          <p:cNvCxnSpPr/>
          <p:nvPr/>
        </p:nvCxnSpPr>
        <p:spPr>
          <a:xfrm rot="10800000" flipH="1">
            <a:off x="4356750" y="1165400"/>
            <a:ext cx="472500" cy="252000"/>
          </a:xfrm>
          <a:prstGeom prst="straightConnector1">
            <a:avLst/>
          </a:prstGeom>
          <a:noFill/>
          <a:ln w="38100" cap="flat" cmpd="sng">
            <a:solidFill>
              <a:srgbClr val="4A86E8"/>
            </a:solidFill>
            <a:prstDash val="dot"/>
            <a:round/>
            <a:headEnd type="none" w="med" len="med"/>
            <a:tailEnd type="none" w="med" len="med"/>
          </a:ln>
        </p:spPr>
      </p:cxnSp>
      <p:sp>
        <p:nvSpPr>
          <p:cNvPr id="9" name="Slide Number Placeholder 8">
            <a:extLst>
              <a:ext uri="{FF2B5EF4-FFF2-40B4-BE49-F238E27FC236}">
                <a16:creationId xmlns:a16="http://schemas.microsoft.com/office/drawing/2014/main" id="{F9EA1FEB-E847-0328-5DC9-DB4DB728BB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2"/>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Inspecting ViT Representation</a:t>
            </a:r>
            <a:endParaRPr sz="2500" dirty="0"/>
          </a:p>
        </p:txBody>
      </p:sp>
      <p:sp>
        <p:nvSpPr>
          <p:cNvPr id="506" name="Google Shape;506;p52"/>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07" name="Google Shape;507;p52"/>
          <p:cNvSpPr txBox="1"/>
          <p:nvPr/>
        </p:nvSpPr>
        <p:spPr>
          <a:xfrm>
            <a:off x="330500" y="614350"/>
            <a:ext cx="8752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 shows remarkable performance when trained on massive datasets. </a:t>
            </a:r>
            <a:endParaRPr sz="1600" dirty="0"/>
          </a:p>
        </p:txBody>
      </p:sp>
      <p:pic>
        <p:nvPicPr>
          <p:cNvPr id="508" name="Google Shape;508;p52"/>
          <p:cNvPicPr preferRelativeResize="0"/>
          <p:nvPr/>
        </p:nvPicPr>
        <p:blipFill rotWithShape="1">
          <a:blip r:embed="rId3">
            <a:alphaModFix/>
          </a:blip>
          <a:srcRect l="6964" t="2373" r="2348" b="4195"/>
          <a:stretch/>
        </p:blipFill>
        <p:spPr>
          <a:xfrm>
            <a:off x="185025" y="1606400"/>
            <a:ext cx="4925724" cy="3314374"/>
          </a:xfrm>
          <a:prstGeom prst="rect">
            <a:avLst/>
          </a:prstGeom>
          <a:noFill/>
          <a:ln>
            <a:noFill/>
          </a:ln>
        </p:spPr>
      </p:pic>
      <p:sp>
        <p:nvSpPr>
          <p:cNvPr id="509" name="Google Shape;509;p52"/>
          <p:cNvSpPr txBox="1"/>
          <p:nvPr/>
        </p:nvSpPr>
        <p:spPr>
          <a:xfrm>
            <a:off x="5227025" y="2276950"/>
            <a:ext cx="3855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The visualized linear embedding of flattened patches shows that the first layer of ViT(linear projection) learns the low level features(such as edges, blobs) of the input image much like ConvNets do!</a:t>
            </a:r>
            <a:endParaRPr sz="1800" dirty="0"/>
          </a:p>
        </p:txBody>
      </p:sp>
      <p:sp>
        <p:nvSpPr>
          <p:cNvPr id="3" name="Slide Number Placeholder 2">
            <a:extLst>
              <a:ext uri="{FF2B5EF4-FFF2-40B4-BE49-F238E27FC236}">
                <a16:creationId xmlns:a16="http://schemas.microsoft.com/office/drawing/2014/main" id="{B20D1CE5-60A0-01EF-0D90-D68A212E4C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Inspecting ViT Representation</a:t>
            </a:r>
            <a:endParaRPr sz="2500"/>
          </a:p>
        </p:txBody>
      </p:sp>
      <p:sp>
        <p:nvSpPr>
          <p:cNvPr id="534" name="Google Shape;534;p55"/>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35" name="Google Shape;535;p55"/>
          <p:cNvSpPr txBox="1"/>
          <p:nvPr/>
        </p:nvSpPr>
        <p:spPr>
          <a:xfrm>
            <a:off x="330500" y="614350"/>
            <a:ext cx="875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36" name="Google Shape;536;p55"/>
          <p:cNvSpPr txBox="1"/>
          <p:nvPr/>
        </p:nvSpPr>
        <p:spPr>
          <a:xfrm>
            <a:off x="4572000" y="1431900"/>
            <a:ext cx="4202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On global level, ViT attends to the meaningful part of the image and ignore the rest.</a:t>
            </a:r>
            <a:endParaRPr sz="1800"/>
          </a:p>
        </p:txBody>
      </p:sp>
      <p:pic>
        <p:nvPicPr>
          <p:cNvPr id="537" name="Google Shape;537;p55"/>
          <p:cNvPicPr preferRelativeResize="0"/>
          <p:nvPr/>
        </p:nvPicPr>
        <p:blipFill rotWithShape="1">
          <a:blip r:embed="rId3">
            <a:alphaModFix/>
          </a:blip>
          <a:srcRect l="-1916"/>
          <a:stretch/>
        </p:blipFill>
        <p:spPr>
          <a:xfrm>
            <a:off x="209600" y="1497600"/>
            <a:ext cx="4202000" cy="3217249"/>
          </a:xfrm>
          <a:prstGeom prst="rect">
            <a:avLst/>
          </a:prstGeom>
          <a:noFill/>
          <a:ln w="19050" cap="flat" cmpd="sng">
            <a:solidFill>
              <a:srgbClr val="999999"/>
            </a:solidFill>
            <a:prstDash val="solid"/>
            <a:round/>
            <a:headEnd type="none" w="sm" len="sm"/>
            <a:tailEnd type="none" w="sm" len="sm"/>
          </a:ln>
        </p:spPr>
      </p:pic>
      <p:pic>
        <p:nvPicPr>
          <p:cNvPr id="538" name="Google Shape;538;p55"/>
          <p:cNvPicPr preferRelativeResize="0"/>
          <p:nvPr/>
        </p:nvPicPr>
        <p:blipFill>
          <a:blip r:embed="rId4">
            <a:alphaModFix/>
          </a:blip>
          <a:stretch>
            <a:fillRect/>
          </a:stretch>
        </p:blipFill>
        <p:spPr>
          <a:xfrm>
            <a:off x="4572000" y="2595550"/>
            <a:ext cx="4319000" cy="2159500"/>
          </a:xfrm>
          <a:prstGeom prst="rect">
            <a:avLst/>
          </a:prstGeom>
          <a:noFill/>
          <a:ln>
            <a:noFill/>
          </a:ln>
        </p:spPr>
      </p:pic>
      <p:sp>
        <p:nvSpPr>
          <p:cNvPr id="3" name="Slide Number Placeholder 2">
            <a:extLst>
              <a:ext uri="{FF2B5EF4-FFF2-40B4-BE49-F238E27FC236}">
                <a16:creationId xmlns:a16="http://schemas.microsoft.com/office/drawing/2014/main" id="{660EB8CA-D233-A5FA-017D-46BCF98B5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338-4FFA-4CFF-4F3D-B4AB15EDB344}"/>
              </a:ext>
            </a:extLst>
          </p:cNvPr>
          <p:cNvSpPr>
            <a:spLocks noGrp="1"/>
          </p:cNvSpPr>
          <p:nvPr>
            <p:ph type="title"/>
          </p:nvPr>
        </p:nvSpPr>
        <p:spPr/>
        <p:txBody>
          <a:bodyPr/>
          <a:lstStyle/>
          <a:p>
            <a:r>
              <a:rPr lang="fr-FR" dirty="0"/>
              <a:t>Conclusion</a:t>
            </a:r>
            <a:endParaRPr lang="en-GB" dirty="0"/>
          </a:p>
        </p:txBody>
      </p:sp>
      <p:graphicFrame>
        <p:nvGraphicFramePr>
          <p:cNvPr id="5" name="Content Placeholder 2">
            <a:extLst>
              <a:ext uri="{FF2B5EF4-FFF2-40B4-BE49-F238E27FC236}">
                <a16:creationId xmlns:a16="http://schemas.microsoft.com/office/drawing/2014/main" id="{B2103E2F-4D91-F46B-744F-CF20DC09B9CC}"/>
              </a:ext>
            </a:extLst>
          </p:cNvPr>
          <p:cNvGraphicFramePr>
            <a:graphicFrameLocks noGrp="1"/>
          </p:cNvGraphicFramePr>
          <p:nvPr>
            <p:ph idx="1"/>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DEFC9A1-B769-83BA-8495-FC00D487A0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94723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50" name="Google Shape;850;p86"/>
          <p:cNvPicPr preferRelativeResize="0"/>
          <p:nvPr/>
        </p:nvPicPr>
        <p:blipFill>
          <a:blip r:embed="rId3">
            <a:alphaModFix/>
          </a:blip>
          <a:stretch>
            <a:fillRect/>
          </a:stretch>
        </p:blipFill>
        <p:spPr>
          <a:xfrm>
            <a:off x="628649" y="102393"/>
            <a:ext cx="7355623" cy="4826445"/>
          </a:xfrm>
          <a:prstGeom prst="rect">
            <a:avLst/>
          </a:prstGeom>
          <a:noFill/>
          <a:ln w="9525" cap="flat" cmpd="sng">
            <a:solidFill>
              <a:srgbClr val="666666"/>
            </a:solidFill>
            <a:prstDash val="solid"/>
            <a:round/>
            <a:headEnd type="none" w="sm" len="sm"/>
            <a:tailEnd type="none" w="sm" len="sm"/>
          </a:ln>
        </p:spPr>
      </p:pic>
      <p:sp>
        <p:nvSpPr>
          <p:cNvPr id="851" name="Google Shape;851;p86"/>
          <p:cNvSpPr txBox="1"/>
          <p:nvPr/>
        </p:nvSpPr>
        <p:spPr>
          <a:xfrm>
            <a:off x="3766350" y="4771150"/>
            <a:ext cx="1611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Image: Google AI blog</a:t>
            </a:r>
            <a:endParaRPr sz="1000" dirty="0"/>
          </a:p>
        </p:txBody>
      </p:sp>
      <p:sp>
        <p:nvSpPr>
          <p:cNvPr id="3" name="Slide Number Placeholder 2">
            <a:extLst>
              <a:ext uri="{FF2B5EF4-FFF2-40B4-BE49-F238E27FC236}">
                <a16:creationId xmlns:a16="http://schemas.microsoft.com/office/drawing/2014/main" id="{C3E61D9A-46CB-3916-73D8-E908CAB01B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5"/>
        <p:cNvGrpSpPr/>
        <p:nvPr/>
      </p:nvGrpSpPr>
      <p:grpSpPr>
        <a:xfrm>
          <a:off x="0" y="0"/>
          <a:ext cx="0" cy="0"/>
          <a:chOff x="0" y="0"/>
          <a:chExt cx="0" cy="0"/>
        </a:xfrm>
      </p:grpSpPr>
      <p:sp>
        <p:nvSpPr>
          <p:cNvPr id="3" name="TextBox 2">
            <a:extLst>
              <a:ext uri="{FF2B5EF4-FFF2-40B4-BE49-F238E27FC236}">
                <a16:creationId xmlns:a16="http://schemas.microsoft.com/office/drawing/2014/main" id="{78C48D24-1FC0-1B5A-0EF7-92A9B54D2925}"/>
              </a:ext>
            </a:extLst>
          </p:cNvPr>
          <p:cNvSpPr txBox="1"/>
          <p:nvPr/>
        </p:nvSpPr>
        <p:spPr>
          <a:xfrm>
            <a:off x="2627048" y="1156801"/>
            <a:ext cx="3890131" cy="1790939"/>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900" kern="1200">
                <a:solidFill>
                  <a:schemeClr val="tx2"/>
                </a:solidFill>
                <a:latin typeface="+mj-lt"/>
                <a:ea typeface="+mj-ea"/>
                <a:cs typeface="+mj-cs"/>
              </a:rPr>
              <a:t>Thank</a:t>
            </a:r>
            <a:r>
              <a:rPr lang="en-US" sz="3900" kern="1200" spc="-55">
                <a:solidFill>
                  <a:schemeClr val="tx2"/>
                </a:solidFill>
                <a:latin typeface="+mj-lt"/>
                <a:ea typeface="+mj-ea"/>
                <a:cs typeface="+mj-cs"/>
              </a:rPr>
              <a:t> </a:t>
            </a:r>
            <a:r>
              <a:rPr lang="en-US" sz="3900" kern="1200" spc="-145">
                <a:solidFill>
                  <a:schemeClr val="tx2"/>
                </a:solidFill>
                <a:latin typeface="+mj-lt"/>
                <a:ea typeface="+mj-ea"/>
                <a:cs typeface="+mj-cs"/>
              </a:rPr>
              <a:t>You!</a:t>
            </a:r>
            <a:endParaRPr lang="en-US" sz="3900" kern="1200">
              <a:solidFill>
                <a:schemeClr val="tx2"/>
              </a:solidFill>
              <a:latin typeface="+mj-lt"/>
              <a:ea typeface="+mj-ea"/>
              <a:cs typeface="+mj-cs"/>
            </a:endParaRPr>
          </a:p>
        </p:txBody>
      </p:sp>
      <p:sp>
        <p:nvSpPr>
          <p:cNvPr id="4" name="Slide Number Placeholder 3">
            <a:extLst>
              <a:ext uri="{FF2B5EF4-FFF2-40B4-BE49-F238E27FC236}">
                <a16:creationId xmlns:a16="http://schemas.microsoft.com/office/drawing/2014/main" id="{45A24FF8-0AE8-67AE-3715-CE00A1D2F6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245-796D-2547-3D18-08AB21F3EC05}"/>
              </a:ext>
            </a:extLst>
          </p:cNvPr>
          <p:cNvSpPr>
            <a:spLocks noGrp="1"/>
          </p:cNvSpPr>
          <p:nvPr>
            <p:ph type="title"/>
          </p:nvPr>
        </p:nvSpPr>
        <p:spPr>
          <a:xfrm>
            <a:off x="215347" y="127909"/>
            <a:ext cx="3538898" cy="489125"/>
          </a:xfrm>
        </p:spPr>
        <p:txBody>
          <a:bodyPr anchor="b">
            <a:normAutofit/>
          </a:bodyPr>
          <a:lstStyle/>
          <a:p>
            <a:pPr algn="ctr"/>
            <a:r>
              <a:rPr lang="fr-FR" sz="2700" dirty="0">
                <a:solidFill>
                  <a:schemeClr val="tx2"/>
                </a:solidFill>
              </a:rPr>
              <a:t>Motivation and </a:t>
            </a:r>
            <a:r>
              <a:rPr lang="fr-FR" sz="2700" dirty="0" err="1">
                <a:solidFill>
                  <a:schemeClr val="tx2"/>
                </a:solidFill>
              </a:rPr>
              <a:t>idea</a:t>
            </a:r>
            <a:r>
              <a:rPr lang="fr-FR" sz="2700" dirty="0">
                <a:solidFill>
                  <a:schemeClr val="tx2"/>
                </a:solidFill>
              </a:rPr>
              <a:t> :</a:t>
            </a:r>
            <a:endParaRPr lang="en-GB" sz="2700" dirty="0">
              <a:solidFill>
                <a:schemeClr val="tx2"/>
              </a:solidFill>
            </a:endParaRPr>
          </a:p>
        </p:txBody>
      </p:sp>
      <p:sp>
        <p:nvSpPr>
          <p:cNvPr id="3" name="Content Placeholder 2">
            <a:extLst>
              <a:ext uri="{FF2B5EF4-FFF2-40B4-BE49-F238E27FC236}">
                <a16:creationId xmlns:a16="http://schemas.microsoft.com/office/drawing/2014/main" id="{FEBDC160-432D-E489-73EA-EBFDC65BDEB8}"/>
              </a:ext>
            </a:extLst>
          </p:cNvPr>
          <p:cNvSpPr>
            <a:spLocks noGrp="1"/>
          </p:cNvSpPr>
          <p:nvPr>
            <p:ph idx="1"/>
          </p:nvPr>
        </p:nvSpPr>
        <p:spPr>
          <a:xfrm>
            <a:off x="52039" y="1018479"/>
            <a:ext cx="8995317" cy="3337932"/>
          </a:xfrm>
        </p:spPr>
        <p:txBody>
          <a:bodyPr>
            <a:noAutofit/>
          </a:bodyPr>
          <a:lstStyle/>
          <a:p>
            <a:r>
              <a:rPr lang="fr-FR" sz="1800" dirty="0">
                <a:solidFill>
                  <a:schemeClr val="tx2"/>
                </a:solidFill>
              </a:rPr>
              <a:t>The encoder-</a:t>
            </a:r>
            <a:r>
              <a:rPr lang="fr-FR" sz="1800" dirty="0" err="1">
                <a:solidFill>
                  <a:schemeClr val="tx2"/>
                </a:solidFill>
              </a:rPr>
              <a:t>decoder</a:t>
            </a:r>
            <a:r>
              <a:rPr lang="fr-FR" sz="1800" dirty="0">
                <a:solidFill>
                  <a:schemeClr val="tx2"/>
                </a:solidFill>
              </a:rPr>
              <a:t> architecture of Transformer </a:t>
            </a:r>
            <a:r>
              <a:rPr lang="fr-FR" sz="1800" dirty="0" err="1">
                <a:solidFill>
                  <a:schemeClr val="tx2"/>
                </a:solidFill>
              </a:rPr>
              <a:t>achieved</a:t>
            </a:r>
            <a:r>
              <a:rPr lang="fr-FR" sz="1800" dirty="0">
                <a:solidFill>
                  <a:schemeClr val="tx2"/>
                </a:solidFill>
              </a:rPr>
              <a:t> state of the art performance on machine translation </a:t>
            </a:r>
            <a:r>
              <a:rPr lang="fr-FR" sz="1800" dirty="0" err="1">
                <a:solidFill>
                  <a:schemeClr val="tx2"/>
                </a:solidFill>
              </a:rPr>
              <a:t>tasks</a:t>
            </a:r>
            <a:r>
              <a:rPr lang="fr-FR" sz="1800" dirty="0">
                <a:solidFill>
                  <a:schemeClr val="tx2"/>
                </a:solidFill>
              </a:rPr>
              <a:t> , by </a:t>
            </a:r>
            <a:r>
              <a:rPr lang="fr-FR" sz="1800" dirty="0" err="1">
                <a:solidFill>
                  <a:schemeClr val="tx2"/>
                </a:solidFill>
              </a:rPr>
              <a:t>allowing</a:t>
            </a:r>
            <a:r>
              <a:rPr lang="fr-FR" sz="1800" dirty="0">
                <a:solidFill>
                  <a:schemeClr val="tx2"/>
                </a:solidFill>
              </a:rPr>
              <a:t> </a:t>
            </a:r>
            <a:r>
              <a:rPr lang="fr-FR" sz="1800" dirty="0" err="1">
                <a:solidFill>
                  <a:schemeClr val="tx2"/>
                </a:solidFill>
              </a:rPr>
              <a:t>significantly</a:t>
            </a:r>
            <a:r>
              <a:rPr lang="fr-FR" sz="1800" dirty="0">
                <a:solidFill>
                  <a:schemeClr val="tx2"/>
                </a:solidFill>
              </a:rPr>
              <a:t> more </a:t>
            </a:r>
            <a:r>
              <a:rPr lang="fr-FR" sz="1800" dirty="0" err="1">
                <a:solidFill>
                  <a:schemeClr val="tx2"/>
                </a:solidFill>
              </a:rPr>
              <a:t>parallelization</a:t>
            </a:r>
            <a:r>
              <a:rPr lang="fr-FR" sz="1800" dirty="0">
                <a:solidFill>
                  <a:schemeClr val="tx2"/>
                </a:solidFill>
              </a:rPr>
              <a:t> (</a:t>
            </a:r>
            <a:r>
              <a:rPr lang="fr-FR" sz="1800" dirty="0" err="1">
                <a:solidFill>
                  <a:schemeClr val="tx2"/>
                </a:solidFill>
              </a:rPr>
              <a:t>i.e</a:t>
            </a:r>
            <a:r>
              <a:rPr lang="fr-FR" sz="1800" dirty="0">
                <a:solidFill>
                  <a:schemeClr val="tx2"/>
                </a:solidFill>
              </a:rPr>
              <a:t> </a:t>
            </a:r>
            <a:r>
              <a:rPr lang="fr-FR" sz="1800" dirty="0" err="1">
                <a:solidFill>
                  <a:schemeClr val="tx2"/>
                </a:solidFill>
              </a:rPr>
              <a:t>less</a:t>
            </a:r>
            <a:r>
              <a:rPr lang="fr-FR" sz="1800" dirty="0">
                <a:solidFill>
                  <a:schemeClr val="tx2"/>
                </a:solidFill>
              </a:rPr>
              <a:t> time to train).</a:t>
            </a:r>
          </a:p>
          <a:p>
            <a:r>
              <a:rPr lang="fr-FR" sz="1800" b="1" dirty="0" err="1">
                <a:solidFill>
                  <a:schemeClr val="tx2"/>
                </a:solidFill>
              </a:rPr>
              <a:t>RestNet</a:t>
            </a:r>
            <a:r>
              <a:rPr lang="fr-FR" sz="1800" dirty="0">
                <a:solidFill>
                  <a:schemeClr val="tx2"/>
                </a:solidFill>
              </a:rPr>
              <a:t> (CNN) </a:t>
            </a:r>
            <a:r>
              <a:rPr lang="fr-FR" sz="1800" dirty="0" err="1">
                <a:solidFill>
                  <a:schemeClr val="tx2"/>
                </a:solidFill>
              </a:rPr>
              <a:t>was</a:t>
            </a:r>
            <a:r>
              <a:rPr lang="fr-FR" sz="1800" dirty="0">
                <a:solidFill>
                  <a:schemeClr val="tx2"/>
                </a:solidFill>
              </a:rPr>
              <a:t> the </a:t>
            </a:r>
            <a:r>
              <a:rPr lang="fr-FR" sz="1800" b="1" dirty="0">
                <a:solidFill>
                  <a:schemeClr val="tx2"/>
                </a:solidFill>
              </a:rPr>
              <a:t>best</a:t>
            </a:r>
            <a:r>
              <a:rPr lang="fr-FR" sz="1800" dirty="0">
                <a:solidFill>
                  <a:schemeClr val="tx2"/>
                </a:solidFill>
              </a:rPr>
              <a:t> solution </a:t>
            </a:r>
            <a:r>
              <a:rPr lang="fr-FR" sz="1800" b="1" dirty="0">
                <a:solidFill>
                  <a:schemeClr val="tx2"/>
                </a:solidFill>
              </a:rPr>
              <a:t>for image classification</a:t>
            </a:r>
            <a:r>
              <a:rPr lang="fr-FR" sz="1800" dirty="0">
                <a:solidFill>
                  <a:schemeClr val="tx2"/>
                </a:solidFill>
              </a:rPr>
              <a:t>.</a:t>
            </a:r>
          </a:p>
          <a:p>
            <a:endParaRPr lang="fr-FR" sz="1800" dirty="0">
              <a:solidFill>
                <a:schemeClr val="tx2"/>
              </a:solidFill>
            </a:endParaRPr>
          </a:p>
          <a:p>
            <a:endParaRPr lang="fr-FR" sz="1800" dirty="0">
              <a:solidFill>
                <a:schemeClr val="tx2"/>
              </a:solidFill>
            </a:endParaRPr>
          </a:p>
          <a:p>
            <a:r>
              <a:rPr lang="fr-FR" sz="1800" dirty="0">
                <a:solidFill>
                  <a:schemeClr val="tx2"/>
                </a:solidFill>
              </a:rPr>
              <a:t>Can </a:t>
            </a:r>
            <a:r>
              <a:rPr lang="fr-FR" sz="1800" dirty="0" err="1">
                <a:solidFill>
                  <a:schemeClr val="tx2"/>
                </a:solidFill>
              </a:rPr>
              <a:t>we</a:t>
            </a:r>
            <a:r>
              <a:rPr lang="fr-FR" sz="1800" dirty="0">
                <a:solidFill>
                  <a:schemeClr val="tx2"/>
                </a:solidFill>
              </a:rPr>
              <a:t> </a:t>
            </a:r>
            <a:r>
              <a:rPr lang="fr-FR" sz="1800" dirty="0" err="1">
                <a:solidFill>
                  <a:schemeClr val="tx2"/>
                </a:solidFill>
              </a:rPr>
              <a:t>apply</a:t>
            </a:r>
            <a:r>
              <a:rPr lang="fr-FR" sz="1800" dirty="0">
                <a:solidFill>
                  <a:schemeClr val="tx2"/>
                </a:solidFill>
              </a:rPr>
              <a:t> Transformers to images and </a:t>
            </a:r>
            <a:r>
              <a:rPr lang="fr-FR" sz="1800" dirty="0" err="1">
                <a:solidFill>
                  <a:schemeClr val="tx2"/>
                </a:solidFill>
              </a:rPr>
              <a:t>get</a:t>
            </a:r>
            <a:r>
              <a:rPr lang="fr-FR" sz="1800" dirty="0">
                <a:solidFill>
                  <a:schemeClr val="tx2"/>
                </a:solidFill>
              </a:rPr>
              <a:t> state-of-the-art </a:t>
            </a:r>
            <a:r>
              <a:rPr lang="fr-FR" sz="1800" dirty="0" err="1">
                <a:solidFill>
                  <a:schemeClr val="tx2"/>
                </a:solidFill>
              </a:rPr>
              <a:t>results</a:t>
            </a:r>
            <a:r>
              <a:rPr lang="fr-FR" sz="1800" dirty="0">
                <a:solidFill>
                  <a:schemeClr val="tx2"/>
                </a:solidFill>
              </a:rPr>
              <a:t> ?</a:t>
            </a:r>
          </a:p>
          <a:p>
            <a:r>
              <a:rPr lang="en-US" sz="1800" dirty="0">
                <a:solidFill>
                  <a:schemeClr val="tx1">
                    <a:lumMod val="85000"/>
                    <a:lumOff val="15000"/>
                  </a:schemeClr>
                </a:solidFill>
              </a:rPr>
              <a:t>Use the </a:t>
            </a:r>
            <a:r>
              <a:rPr lang="en-US" sz="1800" b="1" dirty="0">
                <a:solidFill>
                  <a:schemeClr val="tx1">
                    <a:lumMod val="85000"/>
                    <a:lumOff val="15000"/>
                  </a:schemeClr>
                </a:solidFill>
              </a:rPr>
              <a:t>Transformer Encoder architecture </a:t>
            </a:r>
            <a:r>
              <a:rPr lang="en-US" sz="1800" dirty="0">
                <a:solidFill>
                  <a:schemeClr val="tx1">
                    <a:lumMod val="85000"/>
                    <a:lumOff val="15000"/>
                  </a:schemeClr>
                </a:solidFill>
              </a:rPr>
              <a:t>with fewest possible modifications and apply on </a:t>
            </a:r>
            <a:r>
              <a:rPr lang="en-US" sz="1800" b="1" dirty="0">
                <a:solidFill>
                  <a:schemeClr val="tx1">
                    <a:lumMod val="85000"/>
                    <a:lumOff val="15000"/>
                  </a:schemeClr>
                </a:solidFill>
              </a:rPr>
              <a:t>image classification tasks</a:t>
            </a:r>
            <a:r>
              <a:rPr lang="en-US" sz="1800" dirty="0">
                <a:solidFill>
                  <a:schemeClr val="tx1">
                    <a:lumMod val="85000"/>
                    <a:lumOff val="15000"/>
                  </a:schemeClr>
                </a:solidFill>
              </a:rPr>
              <a:t>.</a:t>
            </a:r>
          </a:p>
          <a:p>
            <a:endParaRPr lang="en-GB" sz="1800" dirty="0">
              <a:solidFill>
                <a:schemeClr val="tx2"/>
              </a:solidFill>
            </a:endParaRPr>
          </a:p>
        </p:txBody>
      </p:sp>
      <p:sp>
        <p:nvSpPr>
          <p:cNvPr id="5" name="Slide Number Placeholder 4">
            <a:extLst>
              <a:ext uri="{FF2B5EF4-FFF2-40B4-BE49-F238E27FC236}">
                <a16:creationId xmlns:a16="http://schemas.microsoft.com/office/drawing/2014/main" id="{BC3124C6-CF26-0E59-0CBD-9BD68ECBAB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0599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35" y="83776"/>
            <a:ext cx="7618095" cy="932948"/>
          </a:xfrm>
          <a:prstGeom prst="rect">
            <a:avLst/>
          </a:prstGeom>
        </p:spPr>
        <p:txBody>
          <a:bodyPr vert="horz" wrap="square" lIns="0" tIns="9525" rIns="0" bIns="0" rtlCol="0" anchor="ctr">
            <a:spAutoFit/>
          </a:bodyPr>
          <a:lstStyle/>
          <a:p>
            <a:pPr marL="9525">
              <a:lnSpc>
                <a:spcPct val="100000"/>
              </a:lnSpc>
              <a:spcBef>
                <a:spcPts val="75"/>
              </a:spcBef>
            </a:pPr>
            <a:r>
              <a:rPr lang="en-GB" sz="3000" dirty="0"/>
              <a:t>Vision Transformers </a:t>
            </a:r>
            <a:r>
              <a:rPr lang="en-GB" sz="3000" spc="-30" dirty="0"/>
              <a:t>Architecture</a:t>
            </a:r>
            <a:r>
              <a:rPr sz="3000" spc="-26" dirty="0"/>
              <a:t>:</a:t>
            </a:r>
            <a:r>
              <a:rPr sz="3000" spc="-127" dirty="0"/>
              <a:t> </a:t>
            </a:r>
            <a:r>
              <a:rPr sz="3000" dirty="0"/>
              <a:t>Uses</a:t>
            </a:r>
            <a:r>
              <a:rPr sz="3000" spc="-120" dirty="0"/>
              <a:t> </a:t>
            </a:r>
            <a:r>
              <a:rPr sz="3000" spc="-23" dirty="0"/>
              <a:t>Popular</a:t>
            </a:r>
            <a:r>
              <a:rPr sz="3000" spc="-124" dirty="0"/>
              <a:t> </a:t>
            </a:r>
            <a:r>
              <a:rPr sz="3000" dirty="0"/>
              <a:t>BERT</a:t>
            </a:r>
            <a:r>
              <a:rPr sz="3000" spc="-120" dirty="0"/>
              <a:t> </a:t>
            </a:r>
            <a:r>
              <a:rPr sz="3000" spc="-8" dirty="0"/>
              <a:t>Architecture</a:t>
            </a:r>
          </a:p>
        </p:txBody>
      </p:sp>
      <p:grpSp>
        <p:nvGrpSpPr>
          <p:cNvPr id="3" name="object 3"/>
          <p:cNvGrpSpPr/>
          <p:nvPr/>
        </p:nvGrpSpPr>
        <p:grpSpPr>
          <a:xfrm>
            <a:off x="1575778" y="971550"/>
            <a:ext cx="7441406" cy="3925253"/>
            <a:chOff x="2101037" y="1310297"/>
            <a:chExt cx="9921875"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589855" y="3044024"/>
              <a:ext cx="5029200" cy="884555"/>
            </a:xfrm>
            <a:custGeom>
              <a:avLst/>
              <a:gdLst/>
              <a:ahLst/>
              <a:cxnLst/>
              <a:rect l="l" t="t" r="r" b="b"/>
              <a:pathLst>
                <a:path w="5029200" h="884554">
                  <a:moveTo>
                    <a:pt x="5029202" y="0"/>
                  </a:moveTo>
                  <a:lnTo>
                    <a:pt x="0" y="0"/>
                  </a:lnTo>
                  <a:lnTo>
                    <a:pt x="0" y="884504"/>
                  </a:lnTo>
                  <a:lnTo>
                    <a:pt x="5029202" y="884504"/>
                  </a:lnTo>
                  <a:lnTo>
                    <a:pt x="5029202" y="0"/>
                  </a:lnTo>
                  <a:close/>
                </a:path>
              </a:pathLst>
            </a:custGeom>
            <a:ln w="127000">
              <a:solidFill>
                <a:srgbClr val="0432FF"/>
              </a:solidFill>
            </a:ln>
          </p:spPr>
          <p:txBody>
            <a:bodyPr wrap="square" lIns="0" tIns="0" rIns="0" bIns="0" rtlCol="0"/>
            <a:lstStyle/>
            <a:p>
              <a:endParaRPr sz="1350"/>
            </a:p>
          </p:txBody>
        </p:sp>
      </p:grpSp>
      <p:sp>
        <p:nvSpPr>
          <p:cNvPr id="6" name="object 6"/>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
        <p:nvSpPr>
          <p:cNvPr id="8" name="Slide Number Placeholder 7">
            <a:extLst>
              <a:ext uri="{FF2B5EF4-FFF2-40B4-BE49-F238E27FC236}">
                <a16:creationId xmlns:a16="http://schemas.microsoft.com/office/drawing/2014/main" id="{0358AC8E-1205-EDEB-7984-5495C30CD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9" name="TextBox 8">
            <a:extLst>
              <a:ext uri="{FF2B5EF4-FFF2-40B4-BE49-F238E27FC236}">
                <a16:creationId xmlns:a16="http://schemas.microsoft.com/office/drawing/2014/main" id="{27E2FE47-02D1-9B35-3BB4-6ADB4BB3D30C}"/>
              </a:ext>
            </a:extLst>
          </p:cNvPr>
          <p:cNvSpPr txBox="1"/>
          <p:nvPr/>
        </p:nvSpPr>
        <p:spPr>
          <a:xfrm>
            <a:off x="3293328" y="4492270"/>
            <a:ext cx="4653774" cy="369332"/>
          </a:xfrm>
          <a:prstGeom prst="rect">
            <a:avLst/>
          </a:prstGeom>
          <a:noFill/>
        </p:spPr>
        <p:txBody>
          <a:bodyPr wrap="square">
            <a:spAutoFit/>
          </a:bodyPr>
          <a:lstStyle/>
          <a:p>
            <a:r>
              <a:rPr lang="en-GB" dirty="0">
                <a:highlight>
                  <a:srgbClr val="FFFF00"/>
                </a:highlight>
              </a:rPr>
              <a:t>Input</a:t>
            </a:r>
            <a:r>
              <a:rPr lang="en-GB" spc="-120" dirty="0">
                <a:highlight>
                  <a:srgbClr val="FFFF00"/>
                </a:highlight>
              </a:rPr>
              <a:t> </a:t>
            </a:r>
            <a:r>
              <a:rPr lang="en-GB" spc="-23" dirty="0">
                <a:highlight>
                  <a:srgbClr val="FFFF00"/>
                </a:highlight>
              </a:rPr>
              <a:t>Patches</a:t>
            </a:r>
            <a:r>
              <a:rPr lang="en-GB" spc="-124" dirty="0">
                <a:highlight>
                  <a:srgbClr val="FFFF00"/>
                </a:highlight>
              </a:rPr>
              <a:t> </a:t>
            </a:r>
            <a:r>
              <a:rPr lang="en-GB" spc="-19" dirty="0">
                <a:highlight>
                  <a:srgbClr val="FFFF00"/>
                </a:highlight>
              </a:rPr>
              <a:t>Instead</a:t>
            </a:r>
            <a:r>
              <a:rPr lang="en-GB" spc="-124" dirty="0">
                <a:highlight>
                  <a:srgbClr val="FFFF00"/>
                </a:highlight>
              </a:rPr>
              <a:t> </a:t>
            </a:r>
            <a:r>
              <a:rPr lang="en-GB" dirty="0">
                <a:highlight>
                  <a:srgbClr val="FFFF00"/>
                </a:highlight>
              </a:rPr>
              <a:t>of</a:t>
            </a:r>
            <a:r>
              <a:rPr lang="en-GB" spc="-120" dirty="0">
                <a:highlight>
                  <a:srgbClr val="FFFF00"/>
                </a:highlight>
              </a:rPr>
              <a:t> </a:t>
            </a:r>
            <a:r>
              <a:rPr lang="en-GB" spc="-8" dirty="0">
                <a:highlight>
                  <a:srgbClr val="FFFF00"/>
                </a:highlight>
              </a:rPr>
              <a:t>Pixels</a:t>
            </a:r>
            <a:endParaRPr lang="en-GB" dirty="0">
              <a:highlight>
                <a:srgbClr val="FFFF00"/>
              </a:highlight>
            </a:endParaRPr>
          </a:p>
        </p:txBody>
      </p:sp>
    </p:spTree>
    <p:extLst>
      <p:ext uri="{BB962C8B-B14F-4D97-AF65-F5344CB8AC3E}">
        <p14:creationId xmlns:p14="http://schemas.microsoft.com/office/powerpoint/2010/main" val="350712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4122" y="37317"/>
            <a:ext cx="5915025" cy="517449"/>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sp>
        <p:nvSpPr>
          <p:cNvPr id="7" name="object 7"/>
          <p:cNvSpPr txBox="1"/>
          <p:nvPr/>
        </p:nvSpPr>
        <p:spPr>
          <a:xfrm>
            <a:off x="7688409" y="4471858"/>
            <a:ext cx="1395889" cy="134717"/>
          </a:xfrm>
          <a:prstGeom prst="rect">
            <a:avLst/>
          </a:prstGeom>
        </p:spPr>
        <p:txBody>
          <a:bodyPr vert="horz" wrap="square" lIns="0" tIns="953" rIns="0" bIns="0" rtlCol="0">
            <a:spAutoFit/>
          </a:bodyPr>
          <a:lstStyle/>
          <a:p>
            <a:pPr marL="222409" marR="3810" indent="-213360">
              <a:lnSpc>
                <a:spcPts val="1065"/>
              </a:lnSpc>
              <a:spcBef>
                <a:spcPts val="8"/>
              </a:spcBef>
            </a:pPr>
            <a:r>
              <a:rPr lang="fr-FR" sz="825" u="sng" spc="-19" dirty="0">
                <a:solidFill>
                  <a:srgbClr val="0563C1"/>
                </a:solidFill>
                <a:uFill>
                  <a:solidFill>
                    <a:srgbClr val="0563C1"/>
                  </a:solidFill>
                </a:uFill>
                <a:latin typeface="Carlito"/>
                <a:cs typeface="Carlito"/>
              </a:rPr>
              <a:t>Dog</a:t>
            </a:r>
            <a:r>
              <a:rPr sz="825" u="sng" spc="-19" dirty="0">
                <a:solidFill>
                  <a:srgbClr val="0563C1"/>
                </a:solidFill>
                <a:uFill>
                  <a:solidFill>
                    <a:srgbClr val="0563C1"/>
                  </a:solidFill>
                </a:uFill>
                <a:latin typeface="Carlito"/>
                <a:cs typeface="Carlito"/>
              </a:rPr>
              <a:t> </a:t>
            </a:r>
            <a:r>
              <a:rPr sz="825" u="sng" dirty="0">
                <a:solidFill>
                  <a:srgbClr val="0563C1"/>
                </a:solidFill>
                <a:uFill>
                  <a:solidFill>
                    <a:srgbClr val="0563C1"/>
                  </a:solidFill>
                </a:uFill>
                <a:latin typeface="Carlito"/>
                <a:cs typeface="Carlito"/>
              </a:rPr>
              <a:t>image</a:t>
            </a:r>
            <a:r>
              <a:rPr sz="825" spc="-8" dirty="0">
                <a:solidFill>
                  <a:srgbClr val="0563C1"/>
                </a:solidFill>
                <a:latin typeface="Carlito"/>
                <a:cs typeface="Carlito"/>
              </a:rPr>
              <a:t> </a:t>
            </a:r>
            <a:r>
              <a:rPr sz="825" dirty="0">
                <a:latin typeface="Carlito"/>
                <a:cs typeface="Carlito"/>
              </a:rPr>
              <a:t>is</a:t>
            </a:r>
            <a:r>
              <a:rPr sz="825" spc="-15" dirty="0">
                <a:latin typeface="Carlito"/>
                <a:cs typeface="Carlito"/>
              </a:rPr>
              <a:t> </a:t>
            </a:r>
            <a:r>
              <a:rPr sz="825" dirty="0">
                <a:latin typeface="Carlito"/>
                <a:cs typeface="Carlito"/>
              </a:rPr>
              <a:t>free</a:t>
            </a:r>
            <a:r>
              <a:rPr sz="825" spc="-8" dirty="0">
                <a:latin typeface="Carlito"/>
                <a:cs typeface="Carlito"/>
              </a:rPr>
              <a:t> </a:t>
            </a:r>
            <a:r>
              <a:rPr lang="fr-FR" sz="825" spc="-8" dirty="0">
                <a:latin typeface="Carlito"/>
                <a:cs typeface="Carlito"/>
              </a:rPr>
              <a:t>for use</a:t>
            </a:r>
            <a:endParaRPr sz="825" dirty="0">
              <a:latin typeface="Carlito"/>
              <a:cs typeface="Carlito"/>
            </a:endParaRPr>
          </a:p>
        </p:txBody>
      </p:sp>
      <p:sp>
        <p:nvSpPr>
          <p:cNvPr id="8" name="object 8"/>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grpSp>
        <p:nvGrpSpPr>
          <p:cNvPr id="12" name="object 2"/>
          <p:cNvGrpSpPr/>
          <p:nvPr/>
        </p:nvGrpSpPr>
        <p:grpSpPr>
          <a:xfrm>
            <a:off x="2658865" y="988589"/>
            <a:ext cx="2885122" cy="2885122"/>
            <a:chOff x="561582" y="1972322"/>
            <a:chExt cx="3846829" cy="3846829"/>
          </a:xfrm>
        </p:grpSpPr>
        <p:pic>
          <p:nvPicPr>
            <p:cNvPr id="13" name="object 3"/>
            <p:cNvPicPr/>
            <p:nvPr/>
          </p:nvPicPr>
          <p:blipFill>
            <a:blip r:embed="rId2" cstate="print"/>
            <a:stretch>
              <a:fillRect/>
            </a:stretch>
          </p:blipFill>
          <p:spPr>
            <a:xfrm>
              <a:off x="561582" y="1972322"/>
              <a:ext cx="1282178" cy="3846539"/>
            </a:xfrm>
            <a:prstGeom prst="rect">
              <a:avLst/>
            </a:prstGeom>
          </p:spPr>
        </p:pic>
        <p:pic>
          <p:nvPicPr>
            <p:cNvPr id="14" name="object 4"/>
            <p:cNvPicPr/>
            <p:nvPr/>
          </p:nvPicPr>
          <p:blipFill>
            <a:blip r:embed="rId3" cstate="print"/>
            <a:stretch>
              <a:fillRect/>
            </a:stretch>
          </p:blipFill>
          <p:spPr>
            <a:xfrm>
              <a:off x="1843760" y="1972322"/>
              <a:ext cx="1282179" cy="3846539"/>
            </a:xfrm>
            <a:prstGeom prst="rect">
              <a:avLst/>
            </a:prstGeom>
          </p:spPr>
        </p:pic>
        <p:pic>
          <p:nvPicPr>
            <p:cNvPr id="15" name="object 5"/>
            <p:cNvPicPr/>
            <p:nvPr/>
          </p:nvPicPr>
          <p:blipFill>
            <a:blip r:embed="rId4" cstate="print"/>
            <a:stretch>
              <a:fillRect/>
            </a:stretch>
          </p:blipFill>
          <p:spPr>
            <a:xfrm>
              <a:off x="3125939" y="1972322"/>
              <a:ext cx="1282179" cy="3846539"/>
            </a:xfrm>
            <a:prstGeom prst="rect">
              <a:avLst/>
            </a:prstGeom>
          </p:spPr>
        </p:pic>
      </p:grpSp>
      <p:sp>
        <p:nvSpPr>
          <p:cNvPr id="16" name="TextBox 15">
            <a:extLst>
              <a:ext uri="{FF2B5EF4-FFF2-40B4-BE49-F238E27FC236}">
                <a16:creationId xmlns:a16="http://schemas.microsoft.com/office/drawing/2014/main" id="{245D850C-0BA1-1BE8-0DBF-1AC1B53CA501}"/>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3" name="Slide Number Placeholder 2">
            <a:extLst>
              <a:ext uri="{FF2B5EF4-FFF2-40B4-BE49-F238E27FC236}">
                <a16:creationId xmlns:a16="http://schemas.microsoft.com/office/drawing/2014/main" id="{FC783732-4908-B7A9-282F-4D746418D0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sp>
        <p:nvSpPr>
          <p:cNvPr id="19" name="object 6">
            <a:extLst>
              <a:ext uri="{FF2B5EF4-FFF2-40B4-BE49-F238E27FC236}">
                <a16:creationId xmlns:a16="http://schemas.microsoft.com/office/drawing/2014/main" id="{A9969121-FD10-DCE0-9D4A-95141A76AC53}"/>
              </a:ext>
            </a:extLst>
          </p:cNvPr>
          <p:cNvSpPr txBox="1">
            <a:spLocks noGrp="1"/>
          </p:cNvSpPr>
          <p:nvPr>
            <p:ph type="title"/>
          </p:nvPr>
        </p:nvSpPr>
        <p:spPr>
          <a:xfrm>
            <a:off x="0" y="0"/>
            <a:ext cx="7886700" cy="993775"/>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pic>
        <p:nvPicPr>
          <p:cNvPr id="20" name="object 3">
            <a:extLst>
              <a:ext uri="{FF2B5EF4-FFF2-40B4-BE49-F238E27FC236}">
                <a16:creationId xmlns:a16="http://schemas.microsoft.com/office/drawing/2014/main" id="{2C286388-C2EA-C62C-3548-9756DBA377DB}"/>
              </a:ext>
            </a:extLst>
          </p:cNvPr>
          <p:cNvPicPr/>
          <p:nvPr/>
        </p:nvPicPr>
        <p:blipFill>
          <a:blip r:embed="rId2" cstate="print"/>
          <a:stretch>
            <a:fillRect/>
          </a:stretch>
        </p:blipFill>
        <p:spPr>
          <a:xfrm>
            <a:off x="370967" y="1026949"/>
            <a:ext cx="961632" cy="961634"/>
          </a:xfrm>
          <a:prstGeom prst="rect">
            <a:avLst/>
          </a:prstGeom>
        </p:spPr>
      </p:pic>
      <p:pic>
        <p:nvPicPr>
          <p:cNvPr id="21" name="object 4">
            <a:extLst>
              <a:ext uri="{FF2B5EF4-FFF2-40B4-BE49-F238E27FC236}">
                <a16:creationId xmlns:a16="http://schemas.microsoft.com/office/drawing/2014/main" id="{A5B7A0B2-4426-8142-4D57-A1D60887B1F8}"/>
              </a:ext>
            </a:extLst>
          </p:cNvPr>
          <p:cNvPicPr/>
          <p:nvPr/>
        </p:nvPicPr>
        <p:blipFill>
          <a:blip r:embed="rId3" cstate="print"/>
          <a:stretch>
            <a:fillRect/>
          </a:stretch>
        </p:blipFill>
        <p:spPr>
          <a:xfrm>
            <a:off x="1435775" y="1026949"/>
            <a:ext cx="961634" cy="961634"/>
          </a:xfrm>
          <a:prstGeom prst="rect">
            <a:avLst/>
          </a:prstGeom>
        </p:spPr>
      </p:pic>
      <p:pic>
        <p:nvPicPr>
          <p:cNvPr id="22" name="object 5">
            <a:extLst>
              <a:ext uri="{FF2B5EF4-FFF2-40B4-BE49-F238E27FC236}">
                <a16:creationId xmlns:a16="http://schemas.microsoft.com/office/drawing/2014/main" id="{D9D52AF0-9CC3-8CF4-FDE0-361BC05F6D3C}"/>
              </a:ext>
            </a:extLst>
          </p:cNvPr>
          <p:cNvPicPr/>
          <p:nvPr/>
        </p:nvPicPr>
        <p:blipFill>
          <a:blip r:embed="rId4" cstate="print"/>
          <a:stretch>
            <a:fillRect/>
          </a:stretch>
        </p:blipFill>
        <p:spPr>
          <a:xfrm>
            <a:off x="2500584" y="1026949"/>
            <a:ext cx="961634" cy="961634"/>
          </a:xfrm>
          <a:prstGeom prst="rect">
            <a:avLst/>
          </a:prstGeom>
        </p:spPr>
      </p:pic>
      <p:pic>
        <p:nvPicPr>
          <p:cNvPr id="23" name="object 6">
            <a:extLst>
              <a:ext uri="{FF2B5EF4-FFF2-40B4-BE49-F238E27FC236}">
                <a16:creationId xmlns:a16="http://schemas.microsoft.com/office/drawing/2014/main" id="{7B43F8C8-9309-3C7E-773B-868697F9ACAB}"/>
              </a:ext>
            </a:extLst>
          </p:cNvPr>
          <p:cNvPicPr/>
          <p:nvPr/>
        </p:nvPicPr>
        <p:blipFill>
          <a:blip r:embed="rId5" cstate="print"/>
          <a:stretch>
            <a:fillRect/>
          </a:stretch>
        </p:blipFill>
        <p:spPr>
          <a:xfrm>
            <a:off x="370967" y="2090177"/>
            <a:ext cx="961632" cy="961634"/>
          </a:xfrm>
          <a:prstGeom prst="rect">
            <a:avLst/>
          </a:prstGeom>
        </p:spPr>
      </p:pic>
      <p:pic>
        <p:nvPicPr>
          <p:cNvPr id="24" name="object 7">
            <a:extLst>
              <a:ext uri="{FF2B5EF4-FFF2-40B4-BE49-F238E27FC236}">
                <a16:creationId xmlns:a16="http://schemas.microsoft.com/office/drawing/2014/main" id="{B50E54FF-2302-FD81-1225-84EC85500A39}"/>
              </a:ext>
            </a:extLst>
          </p:cNvPr>
          <p:cNvPicPr/>
          <p:nvPr/>
        </p:nvPicPr>
        <p:blipFill>
          <a:blip r:embed="rId6" cstate="print"/>
          <a:stretch>
            <a:fillRect/>
          </a:stretch>
        </p:blipFill>
        <p:spPr>
          <a:xfrm>
            <a:off x="1435775" y="2090177"/>
            <a:ext cx="961634" cy="961634"/>
          </a:xfrm>
          <a:prstGeom prst="rect">
            <a:avLst/>
          </a:prstGeom>
        </p:spPr>
      </p:pic>
      <p:pic>
        <p:nvPicPr>
          <p:cNvPr id="25" name="object 8">
            <a:extLst>
              <a:ext uri="{FF2B5EF4-FFF2-40B4-BE49-F238E27FC236}">
                <a16:creationId xmlns:a16="http://schemas.microsoft.com/office/drawing/2014/main" id="{9BDF20FA-D422-E228-2F2F-9BCA8DD865E2}"/>
              </a:ext>
            </a:extLst>
          </p:cNvPr>
          <p:cNvPicPr/>
          <p:nvPr/>
        </p:nvPicPr>
        <p:blipFill>
          <a:blip r:embed="rId7" cstate="print"/>
          <a:stretch>
            <a:fillRect/>
          </a:stretch>
        </p:blipFill>
        <p:spPr>
          <a:xfrm>
            <a:off x="2500584" y="2090177"/>
            <a:ext cx="961634" cy="961634"/>
          </a:xfrm>
          <a:prstGeom prst="rect">
            <a:avLst/>
          </a:prstGeom>
        </p:spPr>
      </p:pic>
      <p:pic>
        <p:nvPicPr>
          <p:cNvPr id="26" name="object 9">
            <a:extLst>
              <a:ext uri="{FF2B5EF4-FFF2-40B4-BE49-F238E27FC236}">
                <a16:creationId xmlns:a16="http://schemas.microsoft.com/office/drawing/2014/main" id="{BB9E9827-DDA9-5AD0-8982-DE0122E52B32}"/>
              </a:ext>
            </a:extLst>
          </p:cNvPr>
          <p:cNvPicPr/>
          <p:nvPr/>
        </p:nvPicPr>
        <p:blipFill>
          <a:blip r:embed="rId8" cstate="print"/>
          <a:stretch>
            <a:fillRect/>
          </a:stretch>
        </p:blipFill>
        <p:spPr>
          <a:xfrm>
            <a:off x="370967" y="3153415"/>
            <a:ext cx="961632" cy="961631"/>
          </a:xfrm>
          <a:prstGeom prst="rect">
            <a:avLst/>
          </a:prstGeom>
        </p:spPr>
      </p:pic>
      <p:pic>
        <p:nvPicPr>
          <p:cNvPr id="27" name="object 10">
            <a:extLst>
              <a:ext uri="{FF2B5EF4-FFF2-40B4-BE49-F238E27FC236}">
                <a16:creationId xmlns:a16="http://schemas.microsoft.com/office/drawing/2014/main" id="{820AB7A4-FBC3-2C1A-F895-2ABAD1BD57F2}"/>
              </a:ext>
            </a:extLst>
          </p:cNvPr>
          <p:cNvPicPr/>
          <p:nvPr/>
        </p:nvPicPr>
        <p:blipFill>
          <a:blip r:embed="rId9" cstate="print"/>
          <a:stretch>
            <a:fillRect/>
          </a:stretch>
        </p:blipFill>
        <p:spPr>
          <a:xfrm>
            <a:off x="1435775" y="3153415"/>
            <a:ext cx="961634" cy="961631"/>
          </a:xfrm>
          <a:prstGeom prst="rect">
            <a:avLst/>
          </a:prstGeom>
        </p:spPr>
      </p:pic>
      <p:pic>
        <p:nvPicPr>
          <p:cNvPr id="28" name="object 11">
            <a:extLst>
              <a:ext uri="{FF2B5EF4-FFF2-40B4-BE49-F238E27FC236}">
                <a16:creationId xmlns:a16="http://schemas.microsoft.com/office/drawing/2014/main" id="{E2B650CA-A8C9-7355-50EC-C3CC731A36FC}"/>
              </a:ext>
            </a:extLst>
          </p:cNvPr>
          <p:cNvPicPr/>
          <p:nvPr/>
        </p:nvPicPr>
        <p:blipFill>
          <a:blip r:embed="rId10" cstate="print"/>
          <a:stretch>
            <a:fillRect/>
          </a:stretch>
        </p:blipFill>
        <p:spPr>
          <a:xfrm>
            <a:off x="2500584" y="3153415"/>
            <a:ext cx="961634" cy="961631"/>
          </a:xfrm>
          <a:prstGeom prst="rect">
            <a:avLst/>
          </a:prstGeom>
        </p:spPr>
      </p:pic>
      <p:sp>
        <p:nvSpPr>
          <p:cNvPr id="31" name="TextBox 30">
            <a:extLst>
              <a:ext uri="{FF2B5EF4-FFF2-40B4-BE49-F238E27FC236}">
                <a16:creationId xmlns:a16="http://schemas.microsoft.com/office/drawing/2014/main" id="{7D296039-F985-C4B2-07AB-8F95B8E8AF08}"/>
              </a:ext>
            </a:extLst>
          </p:cNvPr>
          <p:cNvSpPr txBox="1"/>
          <p:nvPr/>
        </p:nvSpPr>
        <p:spPr>
          <a:xfrm>
            <a:off x="4375681" y="946805"/>
            <a:ext cx="4397352" cy="1810752"/>
          </a:xfrm>
          <a:prstGeom prst="rect">
            <a:avLst/>
          </a:prstGeom>
          <a:noFill/>
        </p:spPr>
        <p:txBody>
          <a:bodyPr wrap="square">
            <a:spAutoFit/>
          </a:bodyPr>
          <a:lstStyle/>
          <a:p>
            <a:pPr marL="9525">
              <a:spcBef>
                <a:spcPts val="75"/>
              </a:spcBef>
              <a:tabLst>
                <a:tab pos="180499" algn="l"/>
              </a:tabLst>
            </a:pPr>
            <a:r>
              <a:rPr lang="en-GB" sz="2500" b="1" spc="-34" dirty="0"/>
              <a:t>Split</a:t>
            </a:r>
            <a:r>
              <a:rPr lang="en-GB" sz="2500" b="1" spc="-116" dirty="0"/>
              <a:t> </a:t>
            </a:r>
            <a:r>
              <a:rPr lang="en-GB" sz="2500" b="1" spc="-49" dirty="0"/>
              <a:t>Image</a:t>
            </a:r>
            <a:r>
              <a:rPr lang="en-GB" sz="2500" b="1" spc="-113" dirty="0"/>
              <a:t> </a:t>
            </a:r>
            <a:r>
              <a:rPr lang="en-GB" sz="2500" b="1" dirty="0"/>
              <a:t>into</a:t>
            </a:r>
            <a:r>
              <a:rPr lang="en-GB" sz="2500" b="1" spc="-113" dirty="0"/>
              <a:t> </a:t>
            </a:r>
            <a:r>
              <a:rPr lang="en-GB" sz="2500" b="1" spc="-45" dirty="0"/>
              <a:t>Patches</a:t>
            </a:r>
            <a:endParaRPr lang="en-GB" sz="2500" b="1" dirty="0">
              <a:latin typeface="Carlito"/>
              <a:cs typeface="Carlito"/>
            </a:endParaRPr>
          </a:p>
          <a:p>
            <a:pPr marL="180499" indent="-170974">
              <a:spcBef>
                <a:spcPts val="75"/>
              </a:spcBef>
              <a:buFont typeface="Arial"/>
              <a:buChar char="•"/>
              <a:tabLst>
                <a:tab pos="180499" algn="l"/>
              </a:tabLst>
            </a:pPr>
            <a:r>
              <a:rPr lang="en-GB" sz="2100" dirty="0">
                <a:latin typeface="Carlito"/>
                <a:cs typeface="Carlito"/>
              </a:rPr>
              <a:t>Here,</a:t>
            </a:r>
            <a:r>
              <a:rPr lang="en-GB" sz="2100" spc="-34" dirty="0">
                <a:latin typeface="Carlito"/>
                <a:cs typeface="Carlito"/>
              </a:rPr>
              <a:t> </a:t>
            </a:r>
            <a:r>
              <a:rPr lang="en-GB" sz="2100" dirty="0">
                <a:latin typeface="Carlito"/>
                <a:cs typeface="Carlito"/>
              </a:rPr>
              <a:t>the</a:t>
            </a:r>
            <a:r>
              <a:rPr lang="en-GB" sz="2100" spc="-38" dirty="0">
                <a:latin typeface="Carlito"/>
                <a:cs typeface="Carlito"/>
              </a:rPr>
              <a:t> </a:t>
            </a:r>
            <a:r>
              <a:rPr lang="en-GB" sz="2100" dirty="0">
                <a:latin typeface="Carlito"/>
                <a:cs typeface="Carlito"/>
              </a:rPr>
              <a:t>patches</a:t>
            </a:r>
            <a:r>
              <a:rPr lang="en-GB" sz="2100" spc="-30" dirty="0">
                <a:latin typeface="Carlito"/>
                <a:cs typeface="Carlito"/>
              </a:rPr>
              <a:t> </a:t>
            </a:r>
            <a:r>
              <a:rPr lang="en-GB" sz="2100" dirty="0">
                <a:latin typeface="Carlito"/>
                <a:cs typeface="Carlito"/>
              </a:rPr>
              <a:t>do</a:t>
            </a:r>
            <a:r>
              <a:rPr lang="en-GB" sz="2100" spc="-38" dirty="0">
                <a:latin typeface="Carlito"/>
                <a:cs typeface="Carlito"/>
              </a:rPr>
              <a:t> </a:t>
            </a:r>
            <a:r>
              <a:rPr lang="en-GB" sz="2100" dirty="0">
                <a:latin typeface="Carlito"/>
                <a:cs typeface="Carlito"/>
              </a:rPr>
              <a:t>not</a:t>
            </a:r>
            <a:r>
              <a:rPr lang="en-GB" sz="2100" spc="-34"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User</a:t>
            </a:r>
            <a:r>
              <a:rPr lang="en-GB" sz="2100" spc="-23" dirty="0">
                <a:latin typeface="Carlito"/>
                <a:cs typeface="Carlito"/>
              </a:rPr>
              <a:t> </a:t>
            </a:r>
            <a:r>
              <a:rPr lang="en-GB" sz="2100" spc="-8" dirty="0">
                <a:latin typeface="Carlito"/>
                <a:cs typeface="Carlito"/>
              </a:rPr>
              <a:t>specifies:</a:t>
            </a:r>
            <a:endParaRPr lang="en-GB" sz="2100" dirty="0">
              <a:latin typeface="Carlito"/>
              <a:cs typeface="Carlito"/>
            </a:endParaRPr>
          </a:p>
          <a:p>
            <a:pPr marL="522923" lvl="1" indent="-170497">
              <a:spcBef>
                <a:spcPts val="1605"/>
              </a:spcBef>
              <a:buFont typeface="Arial"/>
              <a:buChar char="•"/>
              <a:tabLst>
                <a:tab pos="522923" algn="l"/>
              </a:tabLst>
            </a:pPr>
            <a:r>
              <a:rPr lang="en-GB" dirty="0">
                <a:solidFill>
                  <a:srgbClr val="C00000"/>
                </a:solidFill>
                <a:latin typeface="Carlito"/>
                <a:cs typeface="Carlito"/>
              </a:rPr>
              <a:t>patch</a:t>
            </a:r>
            <a:r>
              <a:rPr lang="en-GB" spc="-49" dirty="0">
                <a:solidFill>
                  <a:srgbClr val="C00000"/>
                </a:solidFill>
                <a:latin typeface="Carlito"/>
                <a:cs typeface="Carlito"/>
              </a:rPr>
              <a:t> </a:t>
            </a:r>
            <a:r>
              <a:rPr lang="en-GB" dirty="0">
                <a:solidFill>
                  <a:srgbClr val="C00000"/>
                </a:solidFill>
                <a:latin typeface="Carlito"/>
                <a:cs typeface="Carlito"/>
              </a:rPr>
              <a:t>size</a:t>
            </a:r>
            <a:r>
              <a:rPr lang="en-GB" dirty="0">
                <a:latin typeface="Carlito"/>
                <a:cs typeface="Carlito"/>
              </a:rPr>
              <a:t>,</a:t>
            </a:r>
            <a:r>
              <a:rPr lang="en-GB" spc="-49" dirty="0">
                <a:latin typeface="Carlito"/>
                <a:cs typeface="Carlito"/>
              </a:rPr>
              <a:t> </a:t>
            </a:r>
            <a:r>
              <a:rPr lang="en-GB" dirty="0">
                <a:latin typeface="Carlito"/>
                <a:cs typeface="Carlito"/>
              </a:rPr>
              <a:t>e.g.,</a:t>
            </a:r>
            <a:r>
              <a:rPr lang="en-GB" spc="-49"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p:txBody>
      </p:sp>
      <p:sp>
        <p:nvSpPr>
          <p:cNvPr id="33" name="TextBox 32">
            <a:extLst>
              <a:ext uri="{FF2B5EF4-FFF2-40B4-BE49-F238E27FC236}">
                <a16:creationId xmlns:a16="http://schemas.microsoft.com/office/drawing/2014/main" id="{0024F363-776B-0E96-DAE5-2D1CE3AD387A}"/>
              </a:ext>
            </a:extLst>
          </p:cNvPr>
          <p:cNvSpPr txBox="1"/>
          <p:nvPr/>
        </p:nvSpPr>
        <p:spPr>
          <a:xfrm>
            <a:off x="4151727" y="3923377"/>
            <a:ext cx="5817218" cy="307135"/>
          </a:xfrm>
          <a:prstGeom prst="rect">
            <a:avLst/>
          </a:prstGeom>
          <a:noFill/>
        </p:spPr>
        <p:txBody>
          <a:bodyPr wrap="square">
            <a:spAutoFit/>
          </a:bodyPr>
          <a:lstStyle/>
          <a:p>
            <a:pPr marL="9525" marR="3810">
              <a:lnSpc>
                <a:spcPts val="1583"/>
              </a:lnSpc>
              <a:spcBef>
                <a:spcPts val="94"/>
              </a:spcBef>
            </a:pPr>
            <a:r>
              <a:rPr lang="en-GB" spc="-30" dirty="0">
                <a:latin typeface="Carlito"/>
                <a:cs typeface="Carlito"/>
              </a:rPr>
              <a:t>9</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2" name="TextBox 1">
            <a:extLst>
              <a:ext uri="{FF2B5EF4-FFF2-40B4-BE49-F238E27FC236}">
                <a16:creationId xmlns:a16="http://schemas.microsoft.com/office/drawing/2014/main" id="{1B90CFD1-1DE0-77A1-C7EE-24680B9E893A}"/>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 name="Slide Number Placeholder 3">
            <a:extLst>
              <a:ext uri="{FF2B5EF4-FFF2-40B4-BE49-F238E27FC236}">
                <a16:creationId xmlns:a16="http://schemas.microsoft.com/office/drawing/2014/main" id="{39F697DD-9271-EDB7-AB91-E4448DF4D0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259"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3" name="object 3"/>
          <p:cNvSpPr/>
          <p:nvPr/>
        </p:nvSpPr>
        <p:spPr>
          <a:xfrm>
            <a:off x="145175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4" name="object 4"/>
          <p:cNvSpPr/>
          <p:nvPr/>
        </p:nvSpPr>
        <p:spPr>
          <a:xfrm>
            <a:off x="247037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5" name="object 5"/>
          <p:cNvSpPr/>
          <p:nvPr/>
        </p:nvSpPr>
        <p:spPr>
          <a:xfrm>
            <a:off x="348207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6" name="object 6"/>
          <p:cNvSpPr/>
          <p:nvPr/>
        </p:nvSpPr>
        <p:spPr>
          <a:xfrm>
            <a:off x="449670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7" name="object 7"/>
          <p:cNvSpPr/>
          <p:nvPr/>
        </p:nvSpPr>
        <p:spPr>
          <a:xfrm>
            <a:off x="551774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8" name="object 8"/>
          <p:cNvSpPr/>
          <p:nvPr/>
        </p:nvSpPr>
        <p:spPr>
          <a:xfrm>
            <a:off x="653424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9" name="object 9"/>
          <p:cNvSpPr/>
          <p:nvPr/>
        </p:nvSpPr>
        <p:spPr>
          <a:xfrm>
            <a:off x="754988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grpSp>
        <p:nvGrpSpPr>
          <p:cNvPr id="10" name="object 10"/>
          <p:cNvGrpSpPr/>
          <p:nvPr/>
        </p:nvGrpSpPr>
        <p:grpSpPr>
          <a:xfrm>
            <a:off x="14651" y="1996440"/>
            <a:ext cx="9107805" cy="3147060"/>
            <a:chOff x="19535" y="2639517"/>
            <a:chExt cx="12143740" cy="4196080"/>
          </a:xfrm>
        </p:grpSpPr>
        <p:sp>
          <p:nvSpPr>
            <p:cNvPr id="11" name="object 11"/>
            <p:cNvSpPr/>
            <p:nvPr/>
          </p:nvSpPr>
          <p:spPr>
            <a:xfrm>
              <a:off x="11407774" y="3904551"/>
              <a:ext cx="190500" cy="1619885"/>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pic>
          <p:nvPicPr>
            <p:cNvPr id="12" name="object 12"/>
            <p:cNvPicPr/>
            <p:nvPr/>
          </p:nvPicPr>
          <p:blipFill>
            <a:blip r:embed="rId2" cstate="print"/>
            <a:stretch>
              <a:fillRect/>
            </a:stretch>
          </p:blipFill>
          <p:spPr>
            <a:xfrm>
              <a:off x="34506" y="5524068"/>
              <a:ext cx="1282179" cy="1282172"/>
            </a:xfrm>
            <a:prstGeom prst="rect">
              <a:avLst/>
            </a:prstGeom>
          </p:spPr>
        </p:pic>
        <p:pic>
          <p:nvPicPr>
            <p:cNvPr id="13" name="object 13"/>
            <p:cNvPicPr/>
            <p:nvPr/>
          </p:nvPicPr>
          <p:blipFill>
            <a:blip r:embed="rId3" cstate="print"/>
            <a:stretch>
              <a:fillRect/>
            </a:stretch>
          </p:blipFill>
          <p:spPr>
            <a:xfrm>
              <a:off x="4100499" y="5524068"/>
              <a:ext cx="1282179" cy="1282172"/>
            </a:xfrm>
            <a:prstGeom prst="rect">
              <a:avLst/>
            </a:prstGeom>
          </p:spPr>
        </p:pic>
        <p:pic>
          <p:nvPicPr>
            <p:cNvPr id="14" name="object 14"/>
            <p:cNvPicPr/>
            <p:nvPr/>
          </p:nvPicPr>
          <p:blipFill>
            <a:blip r:embed="rId4" cstate="print"/>
            <a:stretch>
              <a:fillRect/>
            </a:stretch>
          </p:blipFill>
          <p:spPr>
            <a:xfrm>
              <a:off x="8166481" y="5524068"/>
              <a:ext cx="1282179" cy="1282172"/>
            </a:xfrm>
            <a:prstGeom prst="rect">
              <a:avLst/>
            </a:prstGeom>
          </p:spPr>
        </p:pic>
        <p:pic>
          <p:nvPicPr>
            <p:cNvPr id="15" name="object 15"/>
            <p:cNvPicPr/>
            <p:nvPr/>
          </p:nvPicPr>
          <p:blipFill>
            <a:blip r:embed="rId5" cstate="print"/>
            <a:stretch>
              <a:fillRect/>
            </a:stretch>
          </p:blipFill>
          <p:spPr>
            <a:xfrm>
              <a:off x="1389837" y="5524068"/>
              <a:ext cx="1282179" cy="1282172"/>
            </a:xfrm>
            <a:prstGeom prst="rect">
              <a:avLst/>
            </a:prstGeom>
          </p:spPr>
        </p:pic>
        <p:pic>
          <p:nvPicPr>
            <p:cNvPr id="16" name="object 16"/>
            <p:cNvPicPr/>
            <p:nvPr/>
          </p:nvPicPr>
          <p:blipFill>
            <a:blip r:embed="rId6" cstate="print"/>
            <a:stretch>
              <a:fillRect/>
            </a:stretch>
          </p:blipFill>
          <p:spPr>
            <a:xfrm>
              <a:off x="5455831" y="5524068"/>
              <a:ext cx="1282166" cy="1282172"/>
            </a:xfrm>
            <a:prstGeom prst="rect">
              <a:avLst/>
            </a:prstGeom>
          </p:spPr>
        </p:pic>
        <p:pic>
          <p:nvPicPr>
            <p:cNvPr id="17" name="object 17"/>
            <p:cNvPicPr/>
            <p:nvPr/>
          </p:nvPicPr>
          <p:blipFill>
            <a:blip r:embed="rId7" cstate="print"/>
            <a:stretch>
              <a:fillRect/>
            </a:stretch>
          </p:blipFill>
          <p:spPr>
            <a:xfrm>
              <a:off x="9521812" y="5524068"/>
              <a:ext cx="1282179" cy="1282172"/>
            </a:xfrm>
            <a:prstGeom prst="rect">
              <a:avLst/>
            </a:prstGeom>
          </p:spPr>
        </p:pic>
        <p:pic>
          <p:nvPicPr>
            <p:cNvPr id="18" name="object 18"/>
            <p:cNvPicPr/>
            <p:nvPr/>
          </p:nvPicPr>
          <p:blipFill>
            <a:blip r:embed="rId8" cstate="print"/>
            <a:stretch>
              <a:fillRect/>
            </a:stretch>
          </p:blipFill>
          <p:spPr>
            <a:xfrm>
              <a:off x="2745168" y="5524068"/>
              <a:ext cx="1282179" cy="1282172"/>
            </a:xfrm>
            <a:prstGeom prst="rect">
              <a:avLst/>
            </a:prstGeom>
          </p:spPr>
        </p:pic>
        <p:pic>
          <p:nvPicPr>
            <p:cNvPr id="19" name="object 19"/>
            <p:cNvPicPr/>
            <p:nvPr/>
          </p:nvPicPr>
          <p:blipFill>
            <a:blip r:embed="rId9" cstate="print"/>
            <a:stretch>
              <a:fillRect/>
            </a:stretch>
          </p:blipFill>
          <p:spPr>
            <a:xfrm>
              <a:off x="6811149" y="5524068"/>
              <a:ext cx="1282179" cy="1282172"/>
            </a:xfrm>
            <a:prstGeom prst="rect">
              <a:avLst/>
            </a:prstGeom>
          </p:spPr>
        </p:pic>
        <p:pic>
          <p:nvPicPr>
            <p:cNvPr id="20" name="object 20"/>
            <p:cNvPicPr/>
            <p:nvPr/>
          </p:nvPicPr>
          <p:blipFill>
            <a:blip r:embed="rId10" cstate="print"/>
            <a:stretch>
              <a:fillRect/>
            </a:stretch>
          </p:blipFill>
          <p:spPr>
            <a:xfrm>
              <a:off x="10877143" y="5524068"/>
              <a:ext cx="1282179" cy="1282172"/>
            </a:xfrm>
            <a:prstGeom prst="rect">
              <a:avLst/>
            </a:prstGeom>
          </p:spPr>
        </p:pic>
        <p:sp>
          <p:nvSpPr>
            <p:cNvPr id="21" name="object 21"/>
            <p:cNvSpPr/>
            <p:nvPr/>
          </p:nvSpPr>
          <p:spPr>
            <a:xfrm>
              <a:off x="19532" y="3743667"/>
              <a:ext cx="12143740" cy="3091815"/>
            </a:xfrm>
            <a:custGeom>
              <a:avLst/>
              <a:gdLst/>
              <a:ahLst/>
              <a:cxnLst/>
              <a:rect l="l" t="t" r="r" b="b"/>
              <a:pathLst>
                <a:path w="12143740" h="3091815">
                  <a:moveTo>
                    <a:pt x="1328305" y="0"/>
                  </a:moveTo>
                  <a:lnTo>
                    <a:pt x="0" y="0"/>
                  </a:lnTo>
                  <a:lnTo>
                    <a:pt x="0" y="3062579"/>
                  </a:lnTo>
                  <a:lnTo>
                    <a:pt x="1328305" y="3062579"/>
                  </a:lnTo>
                  <a:lnTo>
                    <a:pt x="1328305" y="0"/>
                  </a:lnTo>
                  <a:close/>
                </a:path>
                <a:path w="12143740" h="3091815">
                  <a:moveTo>
                    <a:pt x="2672042" y="0"/>
                  </a:moveTo>
                  <a:lnTo>
                    <a:pt x="1352257" y="0"/>
                  </a:lnTo>
                  <a:lnTo>
                    <a:pt x="1352257" y="3091611"/>
                  </a:lnTo>
                  <a:lnTo>
                    <a:pt x="2672042" y="3091611"/>
                  </a:lnTo>
                  <a:lnTo>
                    <a:pt x="2672042" y="0"/>
                  </a:lnTo>
                  <a:close/>
                </a:path>
                <a:path w="12143740" h="3091815">
                  <a:moveTo>
                    <a:pt x="4034510" y="0"/>
                  </a:moveTo>
                  <a:lnTo>
                    <a:pt x="2690330" y="0"/>
                  </a:lnTo>
                  <a:lnTo>
                    <a:pt x="2690330" y="3076651"/>
                  </a:lnTo>
                  <a:lnTo>
                    <a:pt x="4034510" y="3076651"/>
                  </a:lnTo>
                  <a:lnTo>
                    <a:pt x="4034510" y="0"/>
                  </a:lnTo>
                  <a:close/>
                </a:path>
                <a:path w="12143740" h="3091815">
                  <a:moveTo>
                    <a:pt x="5382857" y="0"/>
                  </a:moveTo>
                  <a:lnTo>
                    <a:pt x="4061955" y="0"/>
                  </a:lnTo>
                  <a:lnTo>
                    <a:pt x="4061955" y="3091611"/>
                  </a:lnTo>
                  <a:lnTo>
                    <a:pt x="5382857" y="3091611"/>
                  </a:lnTo>
                  <a:lnTo>
                    <a:pt x="5382857" y="0"/>
                  </a:lnTo>
                  <a:close/>
                </a:path>
                <a:path w="12143740" h="3091815">
                  <a:moveTo>
                    <a:pt x="6744259" y="0"/>
                  </a:moveTo>
                  <a:lnTo>
                    <a:pt x="5410911" y="0"/>
                  </a:lnTo>
                  <a:lnTo>
                    <a:pt x="5410911" y="3076651"/>
                  </a:lnTo>
                  <a:lnTo>
                    <a:pt x="6744259" y="3076651"/>
                  </a:lnTo>
                  <a:lnTo>
                    <a:pt x="6744259" y="0"/>
                  </a:lnTo>
                  <a:close/>
                </a:path>
                <a:path w="12143740" h="3091815">
                  <a:moveTo>
                    <a:pt x="9465589" y="0"/>
                  </a:moveTo>
                  <a:lnTo>
                    <a:pt x="8124444" y="0"/>
                  </a:lnTo>
                  <a:lnTo>
                    <a:pt x="8105457" y="0"/>
                  </a:lnTo>
                  <a:lnTo>
                    <a:pt x="6771894" y="0"/>
                  </a:lnTo>
                  <a:lnTo>
                    <a:pt x="6771894" y="3091611"/>
                  </a:lnTo>
                  <a:lnTo>
                    <a:pt x="8124444" y="3091611"/>
                  </a:lnTo>
                  <a:lnTo>
                    <a:pt x="8124444" y="3075419"/>
                  </a:lnTo>
                  <a:lnTo>
                    <a:pt x="9465589" y="3075419"/>
                  </a:lnTo>
                  <a:lnTo>
                    <a:pt x="9465589" y="0"/>
                  </a:lnTo>
                  <a:close/>
                </a:path>
                <a:path w="12143740" h="3091815">
                  <a:moveTo>
                    <a:pt x="10799140" y="0"/>
                  </a:moveTo>
                  <a:lnTo>
                    <a:pt x="9479775" y="0"/>
                  </a:lnTo>
                  <a:lnTo>
                    <a:pt x="9479775" y="3080867"/>
                  </a:lnTo>
                  <a:lnTo>
                    <a:pt x="10799140" y="3080867"/>
                  </a:lnTo>
                  <a:lnTo>
                    <a:pt x="10799140" y="0"/>
                  </a:lnTo>
                  <a:close/>
                </a:path>
                <a:path w="12143740" h="3091815">
                  <a:moveTo>
                    <a:pt x="12143715" y="0"/>
                  </a:moveTo>
                  <a:lnTo>
                    <a:pt x="10817377" y="0"/>
                  </a:lnTo>
                  <a:lnTo>
                    <a:pt x="10817377" y="3091611"/>
                  </a:lnTo>
                  <a:lnTo>
                    <a:pt x="12143715" y="3091611"/>
                  </a:lnTo>
                  <a:lnTo>
                    <a:pt x="12143715" y="0"/>
                  </a:lnTo>
                  <a:close/>
                </a:path>
              </a:pathLst>
            </a:custGeom>
            <a:solidFill>
              <a:srgbClr val="FFFFFF">
                <a:alpha val="70199"/>
              </a:srgbClr>
            </a:solidFill>
          </p:spPr>
          <p:txBody>
            <a:bodyPr wrap="square" lIns="0" tIns="0" rIns="0" bIns="0" rtlCol="0"/>
            <a:lstStyle/>
            <a:p>
              <a:endParaRPr sz="1350"/>
            </a:p>
          </p:txBody>
        </p:sp>
        <p:sp>
          <p:nvSpPr>
            <p:cNvPr id="22" name="object 22"/>
            <p:cNvSpPr/>
            <p:nvPr/>
          </p:nvSpPr>
          <p:spPr>
            <a:xfrm>
              <a:off x="57144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565099" y="2849308"/>
              <a:ext cx="220979" cy="852169"/>
            </a:xfrm>
            <a:custGeom>
              <a:avLst/>
              <a:gdLst/>
              <a:ahLst/>
              <a:cxnLst/>
              <a:rect l="l" t="t" r="r" b="b"/>
              <a:pathLst>
                <a:path w="220979" h="852170">
                  <a:moveTo>
                    <a:pt x="220980" y="839101"/>
                  </a:moveTo>
                  <a:lnTo>
                    <a:pt x="0" y="839101"/>
                  </a:lnTo>
                  <a:lnTo>
                    <a:pt x="0" y="851801"/>
                  </a:lnTo>
                  <a:lnTo>
                    <a:pt x="220980" y="851801"/>
                  </a:lnTo>
                  <a:lnTo>
                    <a:pt x="220980" y="839101"/>
                  </a:lnTo>
                  <a:close/>
                </a:path>
                <a:path w="220979" h="852170">
                  <a:moveTo>
                    <a:pt x="220980" y="629335"/>
                  </a:moveTo>
                  <a:lnTo>
                    <a:pt x="0" y="629335"/>
                  </a:lnTo>
                  <a:lnTo>
                    <a:pt x="0" y="642035"/>
                  </a:lnTo>
                  <a:lnTo>
                    <a:pt x="220980" y="642035"/>
                  </a:lnTo>
                  <a:lnTo>
                    <a:pt x="220980" y="629335"/>
                  </a:lnTo>
                  <a:close/>
                </a:path>
                <a:path w="220979" h="852170">
                  <a:moveTo>
                    <a:pt x="220980" y="419557"/>
                  </a:moveTo>
                  <a:lnTo>
                    <a:pt x="0" y="419557"/>
                  </a:lnTo>
                  <a:lnTo>
                    <a:pt x="0" y="432257"/>
                  </a:lnTo>
                  <a:lnTo>
                    <a:pt x="220980" y="432257"/>
                  </a:lnTo>
                  <a:lnTo>
                    <a:pt x="220980" y="419557"/>
                  </a:lnTo>
                  <a:close/>
                </a:path>
                <a:path w="220979" h="852170">
                  <a:moveTo>
                    <a:pt x="220980" y="209778"/>
                  </a:moveTo>
                  <a:lnTo>
                    <a:pt x="0" y="209778"/>
                  </a:lnTo>
                  <a:lnTo>
                    <a:pt x="0" y="222478"/>
                  </a:lnTo>
                  <a:lnTo>
                    <a:pt x="220980" y="222478"/>
                  </a:lnTo>
                  <a:lnTo>
                    <a:pt x="220980" y="209778"/>
                  </a:lnTo>
                  <a:close/>
                </a:path>
                <a:path w="220979" h="852170">
                  <a:moveTo>
                    <a:pt x="220980" y="0"/>
                  </a:moveTo>
                  <a:lnTo>
                    <a:pt x="0" y="0"/>
                  </a:lnTo>
                  <a:lnTo>
                    <a:pt x="0" y="12700"/>
                  </a:lnTo>
                  <a:lnTo>
                    <a:pt x="220980" y="12700"/>
                  </a:lnTo>
                  <a:lnTo>
                    <a:pt x="220980" y="0"/>
                  </a:lnTo>
                  <a:close/>
                </a:path>
              </a:pathLst>
            </a:custGeom>
            <a:solidFill>
              <a:srgbClr val="000000"/>
            </a:solidFill>
          </p:spPr>
          <p:txBody>
            <a:bodyPr wrap="square" lIns="0" tIns="0" rIns="0" bIns="0" rtlCol="0"/>
            <a:lstStyle/>
            <a:p>
              <a:endParaRPr sz="1350"/>
            </a:p>
          </p:txBody>
        </p:sp>
        <p:sp>
          <p:nvSpPr>
            <p:cNvPr id="24" name="object 24"/>
            <p:cNvSpPr/>
            <p:nvPr/>
          </p:nvSpPr>
          <p:spPr>
            <a:xfrm>
              <a:off x="56510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5" name="object 25"/>
            <p:cNvSpPr/>
            <p:nvPr/>
          </p:nvSpPr>
          <p:spPr>
            <a:xfrm>
              <a:off x="1926780" y="2645866"/>
              <a:ext cx="208279" cy="1259205"/>
            </a:xfrm>
            <a:custGeom>
              <a:avLst/>
              <a:gdLst/>
              <a:ahLst/>
              <a:cxnLst/>
              <a:rect l="l" t="t" r="r" b="b"/>
              <a:pathLst>
                <a:path w="208280" h="1259204">
                  <a:moveTo>
                    <a:pt x="208280" y="839127"/>
                  </a:moveTo>
                  <a:lnTo>
                    <a:pt x="0" y="839127"/>
                  </a:lnTo>
                  <a:lnTo>
                    <a:pt x="0" y="1048905"/>
                  </a:lnTo>
                  <a:lnTo>
                    <a:pt x="0" y="1258684"/>
                  </a:lnTo>
                  <a:lnTo>
                    <a:pt x="208280" y="1258684"/>
                  </a:lnTo>
                  <a:lnTo>
                    <a:pt x="208280" y="1048905"/>
                  </a:lnTo>
                  <a:lnTo>
                    <a:pt x="208280" y="839127"/>
                  </a:lnTo>
                  <a:close/>
                </a:path>
                <a:path w="208280"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80"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6" name="object 26"/>
            <p:cNvSpPr/>
            <p:nvPr/>
          </p:nvSpPr>
          <p:spPr>
            <a:xfrm>
              <a:off x="1920417"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7" name="object 27"/>
            <p:cNvSpPr/>
            <p:nvPr/>
          </p:nvSpPr>
          <p:spPr>
            <a:xfrm>
              <a:off x="1920430" y="2639517"/>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3282111"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9" name="object 29"/>
            <p:cNvSpPr/>
            <p:nvPr/>
          </p:nvSpPr>
          <p:spPr>
            <a:xfrm>
              <a:off x="3275749"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3275761"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1" name="object 31"/>
            <p:cNvSpPr/>
            <p:nvPr/>
          </p:nvSpPr>
          <p:spPr>
            <a:xfrm>
              <a:off x="4637443"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2" name="object 32"/>
            <p:cNvSpPr/>
            <p:nvPr/>
          </p:nvSpPr>
          <p:spPr>
            <a:xfrm>
              <a:off x="4631080"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3" name="object 33"/>
            <p:cNvSpPr/>
            <p:nvPr/>
          </p:nvSpPr>
          <p:spPr>
            <a:xfrm>
              <a:off x="4631093"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4" name="object 34"/>
            <p:cNvSpPr/>
            <p:nvPr/>
          </p:nvSpPr>
          <p:spPr>
            <a:xfrm>
              <a:off x="5992774"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5986411"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5986424"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7" name="object 37"/>
            <p:cNvSpPr/>
            <p:nvPr/>
          </p:nvSpPr>
          <p:spPr>
            <a:xfrm>
              <a:off x="7348106"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8" name="object 38"/>
            <p:cNvSpPr/>
            <p:nvPr/>
          </p:nvSpPr>
          <p:spPr>
            <a:xfrm>
              <a:off x="7341743"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9" name="object 39"/>
            <p:cNvSpPr/>
            <p:nvPr/>
          </p:nvSpPr>
          <p:spPr>
            <a:xfrm>
              <a:off x="734175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0" name="object 40"/>
            <p:cNvSpPr/>
            <p:nvPr/>
          </p:nvSpPr>
          <p:spPr>
            <a:xfrm>
              <a:off x="8703437" y="2645866"/>
              <a:ext cx="208279" cy="1259205"/>
            </a:xfrm>
            <a:custGeom>
              <a:avLst/>
              <a:gdLst/>
              <a:ahLst/>
              <a:cxnLst/>
              <a:rect l="l" t="t" r="r" b="b"/>
              <a:pathLst>
                <a:path w="208279" h="1259204">
                  <a:moveTo>
                    <a:pt x="208267" y="839127"/>
                  </a:moveTo>
                  <a:lnTo>
                    <a:pt x="0" y="839127"/>
                  </a:lnTo>
                  <a:lnTo>
                    <a:pt x="0" y="1048905"/>
                  </a:lnTo>
                  <a:lnTo>
                    <a:pt x="0" y="1258684"/>
                  </a:lnTo>
                  <a:lnTo>
                    <a:pt x="208267" y="1258684"/>
                  </a:lnTo>
                  <a:lnTo>
                    <a:pt x="208267" y="1048905"/>
                  </a:lnTo>
                  <a:lnTo>
                    <a:pt x="208267" y="839127"/>
                  </a:lnTo>
                  <a:close/>
                </a:path>
                <a:path w="208279" h="1259204">
                  <a:moveTo>
                    <a:pt x="208267" y="209791"/>
                  </a:moveTo>
                  <a:lnTo>
                    <a:pt x="0" y="209791"/>
                  </a:lnTo>
                  <a:lnTo>
                    <a:pt x="0" y="419557"/>
                  </a:lnTo>
                  <a:lnTo>
                    <a:pt x="0" y="629335"/>
                  </a:lnTo>
                  <a:lnTo>
                    <a:pt x="0" y="839114"/>
                  </a:lnTo>
                  <a:lnTo>
                    <a:pt x="208267" y="839114"/>
                  </a:lnTo>
                  <a:lnTo>
                    <a:pt x="208267" y="629335"/>
                  </a:lnTo>
                  <a:lnTo>
                    <a:pt x="208267" y="419557"/>
                  </a:lnTo>
                  <a:lnTo>
                    <a:pt x="208267" y="209791"/>
                  </a:lnTo>
                  <a:close/>
                </a:path>
                <a:path w="208279" h="1259204">
                  <a:moveTo>
                    <a:pt x="208267" y="0"/>
                  </a:moveTo>
                  <a:lnTo>
                    <a:pt x="0" y="0"/>
                  </a:lnTo>
                  <a:lnTo>
                    <a:pt x="0" y="209778"/>
                  </a:lnTo>
                  <a:lnTo>
                    <a:pt x="208267" y="209778"/>
                  </a:lnTo>
                  <a:lnTo>
                    <a:pt x="208267" y="0"/>
                  </a:lnTo>
                  <a:close/>
                </a:path>
              </a:pathLst>
            </a:custGeom>
            <a:solidFill>
              <a:srgbClr val="548235"/>
            </a:solidFill>
          </p:spPr>
          <p:txBody>
            <a:bodyPr wrap="square" lIns="0" tIns="0" rIns="0" bIns="0" rtlCol="0"/>
            <a:lstStyle/>
            <a:p>
              <a:endParaRPr sz="1350"/>
            </a:p>
          </p:txBody>
        </p:sp>
        <p:sp>
          <p:nvSpPr>
            <p:cNvPr id="41" name="object 41"/>
            <p:cNvSpPr/>
            <p:nvPr/>
          </p:nvSpPr>
          <p:spPr>
            <a:xfrm>
              <a:off x="8697074"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2" name="object 42"/>
            <p:cNvSpPr/>
            <p:nvPr/>
          </p:nvSpPr>
          <p:spPr>
            <a:xfrm>
              <a:off x="8697086"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3" name="object 43"/>
            <p:cNvSpPr/>
            <p:nvPr/>
          </p:nvSpPr>
          <p:spPr>
            <a:xfrm>
              <a:off x="10058768"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4" name="object 44"/>
            <p:cNvSpPr/>
            <p:nvPr/>
          </p:nvSpPr>
          <p:spPr>
            <a:xfrm>
              <a:off x="10052406"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0052417"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6" name="object 46"/>
            <p:cNvSpPr/>
            <p:nvPr/>
          </p:nvSpPr>
          <p:spPr>
            <a:xfrm>
              <a:off x="1141409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7" name="object 47"/>
            <p:cNvSpPr/>
            <p:nvPr/>
          </p:nvSpPr>
          <p:spPr>
            <a:xfrm>
              <a:off x="11407737"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11407749"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49" name="object 4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1582579">
              <a:lnSpc>
                <a:spcPct val="100000"/>
              </a:lnSpc>
              <a:spcBef>
                <a:spcPts val="75"/>
              </a:spcBef>
            </a:pPr>
            <a:r>
              <a:rPr spc="-41" dirty="0"/>
              <a:t>Vectorization</a:t>
            </a:r>
          </a:p>
        </p:txBody>
      </p:sp>
      <p:sp>
        <p:nvSpPr>
          <p:cNvPr id="50" name="object 50"/>
          <p:cNvSpPr/>
          <p:nvPr/>
        </p:nvSpPr>
        <p:spPr>
          <a:xfrm>
            <a:off x="656745" y="788466"/>
            <a:ext cx="7830979" cy="392430"/>
          </a:xfrm>
          <a:custGeom>
            <a:avLst/>
            <a:gdLst/>
            <a:ahLst/>
            <a:cxnLst/>
            <a:rect l="l" t="t" r="r" b="b"/>
            <a:pathLst>
              <a:path w="10441305" h="523240">
                <a:moveTo>
                  <a:pt x="10440682" y="0"/>
                </a:moveTo>
                <a:lnTo>
                  <a:pt x="0" y="0"/>
                </a:lnTo>
                <a:lnTo>
                  <a:pt x="0" y="523219"/>
                </a:lnTo>
                <a:lnTo>
                  <a:pt x="10440682" y="523219"/>
                </a:lnTo>
                <a:lnTo>
                  <a:pt x="10440682" y="0"/>
                </a:lnTo>
                <a:close/>
              </a:path>
            </a:pathLst>
          </a:custGeom>
          <a:solidFill>
            <a:srgbClr val="D6DCE5"/>
          </a:solidFill>
        </p:spPr>
        <p:txBody>
          <a:bodyPr wrap="square" lIns="0" tIns="0" rIns="0" bIns="0" rtlCol="0"/>
          <a:lstStyle/>
          <a:p>
            <a:endParaRPr sz="1350"/>
          </a:p>
        </p:txBody>
      </p:sp>
      <p:sp>
        <p:nvSpPr>
          <p:cNvPr id="51" name="object 51"/>
          <p:cNvSpPr txBox="1"/>
          <p:nvPr/>
        </p:nvSpPr>
        <p:spPr>
          <a:xfrm>
            <a:off x="734614" y="794175"/>
            <a:ext cx="7674293" cy="332783"/>
          </a:xfrm>
          <a:prstGeom prst="rect">
            <a:avLst/>
          </a:prstGeom>
        </p:spPr>
        <p:txBody>
          <a:bodyPr vert="horz" wrap="square" lIns="0" tIns="9525" rIns="0" bIns="0" rtlCol="0">
            <a:spAutoFit/>
          </a:bodyPr>
          <a:lstStyle/>
          <a:p>
            <a:pPr marL="28575">
              <a:spcBef>
                <a:spcPts val="75"/>
              </a:spcBef>
            </a:pPr>
            <a:r>
              <a:rPr sz="2100" dirty="0">
                <a:latin typeface="Carlito"/>
                <a:cs typeface="Carlito"/>
              </a:rPr>
              <a:t>If</a:t>
            </a:r>
            <a:r>
              <a:rPr sz="2100" spc="-41"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patches</a:t>
            </a:r>
            <a:r>
              <a:rPr sz="2100" spc="-38" dirty="0">
                <a:latin typeface="Carlito"/>
                <a:cs typeface="Carlito"/>
              </a:rPr>
              <a:t> </a:t>
            </a:r>
            <a:r>
              <a:rPr sz="2100" dirty="0">
                <a:latin typeface="Carlito"/>
                <a:cs typeface="Carlito"/>
              </a:rPr>
              <a:t>are</a:t>
            </a:r>
            <a:r>
              <a:rPr sz="2100" spc="-41" dirty="0">
                <a:latin typeface="Carlito"/>
                <a:cs typeface="Carlito"/>
              </a:rPr>
              <a:t> </a:t>
            </a:r>
            <a:r>
              <a:rPr lang="fr-FR" sz="2100" spc="-41" dirty="0">
                <a:latin typeface="Carlito"/>
                <a:cs typeface="Carlito"/>
              </a:rPr>
              <a:t>H</a:t>
            </a:r>
            <a:r>
              <a:rPr sz="2100" spc="195" dirty="0">
                <a:latin typeface="FreeSerif"/>
                <a:cs typeface="FreeSerif"/>
              </a:rPr>
              <a:t>×</a:t>
            </a:r>
            <a:r>
              <a:rPr lang="fr-FR" sz="2100" spc="195" dirty="0">
                <a:latin typeface="FreeSerif"/>
                <a:cs typeface="FreeSerif"/>
              </a:rPr>
              <a:t>W</a:t>
            </a:r>
            <a:r>
              <a:rPr sz="2100" spc="195" dirty="0">
                <a:latin typeface="FreeSerif"/>
                <a:cs typeface="FreeSerif"/>
              </a:rPr>
              <a:t>×</a:t>
            </a:r>
            <a:r>
              <a:rPr lang="fr-FR" sz="2100" spc="195" dirty="0">
                <a:latin typeface="FreeSerif"/>
                <a:cs typeface="FreeSerif"/>
              </a:rPr>
              <a:t>C</a:t>
            </a:r>
            <a:r>
              <a:rPr sz="2250" spc="242" baseline="-15277" dirty="0">
                <a:latin typeface="FreeSerif"/>
                <a:cs typeface="FreeSerif"/>
              </a:rPr>
              <a:t> </a:t>
            </a:r>
            <a:r>
              <a:rPr sz="2100" dirty="0">
                <a:latin typeface="Carlito"/>
                <a:cs typeface="Carlito"/>
              </a:rPr>
              <a:t>tensors,</a:t>
            </a:r>
            <a:r>
              <a:rPr sz="2100" spc="-34" dirty="0">
                <a:latin typeface="Carlito"/>
                <a:cs typeface="Carlito"/>
              </a:rPr>
              <a:t> </a:t>
            </a:r>
            <a:r>
              <a:rPr sz="2100" dirty="0">
                <a:latin typeface="Carlito"/>
                <a:cs typeface="Carlito"/>
              </a:rPr>
              <a:t>then</a:t>
            </a:r>
            <a:r>
              <a:rPr sz="2100" spc="-38"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vectors</a:t>
            </a:r>
            <a:r>
              <a:rPr sz="2100" spc="-38" dirty="0">
                <a:latin typeface="Carlito"/>
                <a:cs typeface="Carlito"/>
              </a:rPr>
              <a:t> </a:t>
            </a:r>
            <a:r>
              <a:rPr sz="2100" dirty="0">
                <a:latin typeface="Carlito"/>
                <a:cs typeface="Carlito"/>
              </a:rPr>
              <a:t>are</a:t>
            </a:r>
            <a:r>
              <a:rPr sz="2100" spc="-41" dirty="0">
                <a:latin typeface="Carlito"/>
                <a:cs typeface="Carlito"/>
              </a:rPr>
              <a:t> </a:t>
            </a:r>
            <a:r>
              <a:rPr lang="fr-FR" sz="2100" spc="-41" dirty="0">
                <a:latin typeface="Carlito"/>
                <a:cs typeface="Carlito"/>
              </a:rPr>
              <a:t>HWC</a:t>
            </a:r>
            <a:r>
              <a:rPr sz="2100" spc="158" dirty="0">
                <a:latin typeface="FreeSerif"/>
                <a:cs typeface="FreeSerif"/>
              </a:rPr>
              <a:t>×1</a:t>
            </a:r>
            <a:r>
              <a:rPr sz="2100" spc="158" dirty="0">
                <a:latin typeface="Carlito"/>
                <a:cs typeface="Carlito"/>
              </a:rPr>
              <a:t>.</a:t>
            </a:r>
            <a:endParaRPr sz="2100" dirty="0">
              <a:latin typeface="Carlito"/>
              <a:cs typeface="Carlito"/>
            </a:endParaRPr>
          </a:p>
        </p:txBody>
      </p:sp>
      <p:sp>
        <p:nvSpPr>
          <p:cNvPr id="52" name="object 52"/>
          <p:cNvSpPr txBox="1"/>
          <p:nvPr/>
        </p:nvSpPr>
        <p:spPr>
          <a:xfrm>
            <a:off x="602498" y="2265912"/>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53" name="object 53"/>
          <p:cNvSpPr txBox="1"/>
          <p:nvPr/>
        </p:nvSpPr>
        <p:spPr>
          <a:xfrm>
            <a:off x="162867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54" name="object 54"/>
          <p:cNvSpPr txBox="1"/>
          <p:nvPr/>
        </p:nvSpPr>
        <p:spPr>
          <a:xfrm>
            <a:off x="2639444"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55" name="object 55"/>
          <p:cNvSpPr txBox="1"/>
          <p:nvPr/>
        </p:nvSpPr>
        <p:spPr>
          <a:xfrm>
            <a:off x="3651885"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4</a:t>
            </a:r>
            <a:endParaRPr sz="2250" baseline="-15277">
              <a:latin typeface="FreeSerif"/>
              <a:cs typeface="FreeSerif"/>
            </a:endParaRPr>
          </a:p>
        </p:txBody>
      </p:sp>
      <p:sp>
        <p:nvSpPr>
          <p:cNvPr id="56" name="object 56"/>
          <p:cNvSpPr txBox="1"/>
          <p:nvPr/>
        </p:nvSpPr>
        <p:spPr>
          <a:xfrm>
            <a:off x="4681147"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5</a:t>
            </a:r>
            <a:endParaRPr sz="2250" baseline="-15277">
              <a:latin typeface="FreeSerif"/>
              <a:cs typeface="FreeSerif"/>
            </a:endParaRPr>
          </a:p>
        </p:txBody>
      </p:sp>
      <p:sp>
        <p:nvSpPr>
          <p:cNvPr id="57" name="object 57"/>
          <p:cNvSpPr txBox="1"/>
          <p:nvPr/>
        </p:nvSpPr>
        <p:spPr>
          <a:xfrm>
            <a:off x="5691922"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6</a:t>
            </a:r>
            <a:endParaRPr sz="2250" baseline="-15277">
              <a:latin typeface="FreeSerif"/>
              <a:cs typeface="FreeSerif"/>
            </a:endParaRPr>
          </a:p>
        </p:txBody>
      </p:sp>
      <p:sp>
        <p:nvSpPr>
          <p:cNvPr id="58" name="object 58"/>
          <p:cNvSpPr txBox="1"/>
          <p:nvPr/>
        </p:nvSpPr>
        <p:spPr>
          <a:xfrm>
            <a:off x="670779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7</a:t>
            </a:r>
            <a:endParaRPr sz="2250" baseline="-15277">
              <a:latin typeface="FreeSerif"/>
              <a:cs typeface="FreeSerif"/>
            </a:endParaRPr>
          </a:p>
        </p:txBody>
      </p:sp>
      <p:sp>
        <p:nvSpPr>
          <p:cNvPr id="59" name="object 59"/>
          <p:cNvSpPr txBox="1"/>
          <p:nvPr/>
        </p:nvSpPr>
        <p:spPr>
          <a:xfrm>
            <a:off x="7737053"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8</a:t>
            </a:r>
            <a:endParaRPr sz="2250" baseline="-15277">
              <a:latin typeface="FreeSerif"/>
              <a:cs typeface="FreeSerif"/>
            </a:endParaRPr>
          </a:p>
        </p:txBody>
      </p:sp>
      <p:sp>
        <p:nvSpPr>
          <p:cNvPr id="60" name="object 60"/>
          <p:cNvSpPr txBox="1"/>
          <p:nvPr/>
        </p:nvSpPr>
        <p:spPr>
          <a:xfrm>
            <a:off x="8750827" y="2265912"/>
            <a:ext cx="311468" cy="332783"/>
          </a:xfrm>
          <a:prstGeom prst="rect">
            <a:avLst/>
          </a:prstGeom>
        </p:spPr>
        <p:txBody>
          <a:bodyPr vert="horz" wrap="square" lIns="0" tIns="9525" rIns="0" bIns="0" rtlCol="0">
            <a:spAutoFit/>
          </a:bodyPr>
          <a:lstStyle/>
          <a:p>
            <a:pPr marL="28575">
              <a:spcBef>
                <a:spcPts val="75"/>
              </a:spcBef>
            </a:pPr>
            <a:r>
              <a:rPr sz="2100" spc="79" dirty="0">
                <a:solidFill>
                  <a:srgbClr val="385723"/>
                </a:solidFill>
                <a:latin typeface="FreeSerif"/>
                <a:cs typeface="FreeSerif"/>
              </a:rPr>
              <a:t>𝐱</a:t>
            </a:r>
            <a:r>
              <a:rPr sz="2250" spc="118" baseline="-15277" dirty="0">
                <a:solidFill>
                  <a:srgbClr val="385723"/>
                </a:solidFill>
                <a:latin typeface="FreeSerif"/>
                <a:cs typeface="FreeSerif"/>
              </a:rPr>
              <a:t>9</a:t>
            </a:r>
            <a:endParaRPr sz="2250" baseline="-15277">
              <a:latin typeface="FreeSerif"/>
              <a:cs typeface="FreeSerif"/>
            </a:endParaRPr>
          </a:p>
        </p:txBody>
      </p:sp>
      <p:grpSp>
        <p:nvGrpSpPr>
          <p:cNvPr id="61" name="object 61"/>
          <p:cNvGrpSpPr/>
          <p:nvPr/>
        </p:nvGrpSpPr>
        <p:grpSpPr>
          <a:xfrm>
            <a:off x="2603078" y="1135161"/>
            <a:ext cx="5854065" cy="110966"/>
            <a:chOff x="3470770" y="1513547"/>
            <a:chExt cx="7805420" cy="147955"/>
          </a:xfrm>
        </p:grpSpPr>
        <p:sp>
          <p:nvSpPr>
            <p:cNvPr id="62" name="object 62"/>
            <p:cNvSpPr/>
            <p:nvPr/>
          </p:nvSpPr>
          <p:spPr>
            <a:xfrm>
              <a:off x="3508870" y="1577543"/>
              <a:ext cx="1788160" cy="45720"/>
            </a:xfrm>
            <a:custGeom>
              <a:avLst/>
              <a:gdLst/>
              <a:ahLst/>
              <a:cxnLst/>
              <a:rect l="l" t="t" r="r" b="b"/>
              <a:pathLst>
                <a:path w="1788160"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sp>
          <p:nvSpPr>
            <p:cNvPr id="63" name="object 63"/>
            <p:cNvSpPr/>
            <p:nvPr/>
          </p:nvSpPr>
          <p:spPr>
            <a:xfrm>
              <a:off x="9449625" y="1551647"/>
              <a:ext cx="1788160" cy="45720"/>
            </a:xfrm>
            <a:custGeom>
              <a:avLst/>
              <a:gdLst/>
              <a:ahLst/>
              <a:cxnLst/>
              <a:rect l="l" t="t" r="r" b="b"/>
              <a:pathLst>
                <a:path w="1788159"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grpSp>
      <p:sp>
        <p:nvSpPr>
          <p:cNvPr id="66" name="TextBox 65">
            <a:extLst>
              <a:ext uri="{FF2B5EF4-FFF2-40B4-BE49-F238E27FC236}">
                <a16:creationId xmlns:a16="http://schemas.microsoft.com/office/drawing/2014/main" id="{12AD6A2F-ED99-4176-C4EB-7881638AC31E}"/>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5" name="Slide Number Placeholder 64">
            <a:extLst>
              <a:ext uri="{FF2B5EF4-FFF2-40B4-BE49-F238E27FC236}">
                <a16:creationId xmlns:a16="http://schemas.microsoft.com/office/drawing/2014/main" id="{FC00DEB6-7F4B-CB66-48A4-1186A592F2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60443"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1851877"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1655681" y="2472519"/>
            <a:ext cx="175259" cy="648652"/>
            <a:chOff x="2742831" y="3296691"/>
            <a:chExt cx="233679" cy="864869"/>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6" name="object 26"/>
          <p:cNvGrpSpPr/>
          <p:nvPr/>
        </p:nvGrpSpPr>
        <p:grpSpPr>
          <a:xfrm>
            <a:off x="2933604" y="2472518"/>
            <a:ext cx="894874" cy="1684973"/>
            <a:chOff x="3911472" y="3296691"/>
            <a:chExt cx="1193165" cy="2246630"/>
          </a:xfrm>
        </p:grpSpPr>
        <p:sp>
          <p:nvSpPr>
            <p:cNvPr id="27" name="object 27"/>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439712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31" name="object 31"/>
            <p:cNvSpPr/>
            <p:nvPr/>
          </p:nvSpPr>
          <p:spPr>
            <a:xfrm>
              <a:off x="3911472"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grpSp>
        <p:nvGrpSpPr>
          <p:cNvPr id="33" name="object 33"/>
          <p:cNvGrpSpPr/>
          <p:nvPr/>
        </p:nvGrpSpPr>
        <p:grpSpPr>
          <a:xfrm>
            <a:off x="1296045" y="3422779"/>
            <a:ext cx="894874" cy="736283"/>
            <a:chOff x="2263317" y="4563706"/>
            <a:chExt cx="1193165" cy="981710"/>
          </a:xfrm>
        </p:grpSpPr>
        <p:sp>
          <p:nvSpPr>
            <p:cNvPr id="34" name="object 34"/>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35" name="object 35"/>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36" name="object 36"/>
          <p:cNvSpPr txBox="1"/>
          <p:nvPr/>
        </p:nvSpPr>
        <p:spPr>
          <a:xfrm>
            <a:off x="1296045" y="3453530"/>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7" name="object 37"/>
          <p:cNvSpPr/>
          <p:nvPr/>
        </p:nvSpPr>
        <p:spPr>
          <a:xfrm>
            <a:off x="1669444"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8" name="object 38"/>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9" name="object 39"/>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40" name="object 40"/>
          <p:cNvSpPr txBox="1">
            <a:spLocks noGrp="1"/>
          </p:cNvSpPr>
          <p:nvPr>
            <p:ph type="title"/>
          </p:nvPr>
        </p:nvSpPr>
        <p:spPr>
          <a:xfrm>
            <a:off x="3488893" y="2570760"/>
            <a:ext cx="1746885" cy="332783"/>
          </a:xfrm>
          <a:prstGeom prst="rect">
            <a:avLst/>
          </a:prstGeom>
        </p:spPr>
        <p:txBody>
          <a:bodyPr vert="horz" wrap="square" lIns="0" tIns="9525" rIns="0" bIns="0" rtlCol="0" anchor="ctr">
            <a:spAutoFit/>
          </a:bodyPr>
          <a:lstStyle/>
          <a:p>
            <a:pPr marL="28575">
              <a:lnSpc>
                <a:spcPct val="100000"/>
              </a:lnSpc>
              <a:spcBef>
                <a:spcPts val="75"/>
              </a:spcBef>
              <a:tabLst>
                <a:tab pos="374809" algn="l"/>
              </a:tabLst>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375" dirty="0">
                <a:latin typeface="FreeSerif"/>
                <a:cs typeface="FreeSerif"/>
              </a:rPr>
              <a:t>=</a:t>
            </a:r>
            <a:r>
              <a:rPr sz="2100" spc="34" dirty="0">
                <a:latin typeface="FreeSerif"/>
                <a:cs typeface="FreeSerif"/>
              </a:rPr>
              <a:t> </a:t>
            </a:r>
            <a:r>
              <a:rPr sz="2100" dirty="0">
                <a:latin typeface="FreeSerif"/>
                <a:cs typeface="FreeSerif"/>
              </a:rPr>
              <a:t>𝐖</a:t>
            </a:r>
            <a:r>
              <a:rPr sz="2100" spc="-79" dirty="0">
                <a:latin typeface="FreeSerif"/>
                <a:cs typeface="FreeSerif"/>
              </a:rPr>
              <a:t> </a:t>
            </a:r>
            <a:r>
              <a:rPr sz="2100" spc="116" dirty="0">
                <a:solidFill>
                  <a:srgbClr val="548235"/>
                </a:solidFill>
                <a:latin typeface="FreeSerif"/>
                <a:cs typeface="FreeSerif"/>
              </a:rPr>
              <a:t>𝐱</a:t>
            </a:r>
            <a:r>
              <a:rPr sz="2250" spc="174" baseline="-15277" dirty="0">
                <a:solidFill>
                  <a:srgbClr val="548235"/>
                </a:solidFill>
                <a:latin typeface="FreeSerif"/>
                <a:cs typeface="FreeSerif"/>
              </a:rPr>
              <a:t>2</a:t>
            </a:r>
            <a:r>
              <a:rPr sz="2250" spc="275" baseline="-15277" dirty="0">
                <a:solidFill>
                  <a:srgbClr val="548235"/>
                </a:solidFill>
                <a:latin typeface="FreeSerif"/>
                <a:cs typeface="FreeSerif"/>
              </a:rPr>
              <a:t> </a:t>
            </a:r>
            <a:r>
              <a:rPr sz="2100" spc="375" dirty="0">
                <a:latin typeface="FreeSerif"/>
                <a:cs typeface="FreeSerif"/>
              </a:rPr>
              <a:t>+</a:t>
            </a:r>
            <a:r>
              <a:rPr sz="2100" spc="-79" dirty="0">
                <a:latin typeface="FreeSerif"/>
                <a:cs typeface="FreeSerif"/>
              </a:rPr>
              <a:t> </a:t>
            </a:r>
            <a:r>
              <a:rPr sz="2100" spc="56" dirty="0">
                <a:latin typeface="FreeSerif"/>
                <a:cs typeface="FreeSerif"/>
              </a:rPr>
              <a:t>𝐛</a:t>
            </a:r>
            <a:endParaRPr sz="2100" dirty="0">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42" name="object 42"/>
          <p:cNvPicPr/>
          <p:nvPr/>
        </p:nvPicPr>
        <p:blipFill>
          <a:blip r:embed="rId2" cstate="print"/>
          <a:stretch>
            <a:fillRect/>
          </a:stretch>
        </p:blipFill>
        <p:spPr>
          <a:xfrm>
            <a:off x="4133850" y="2905125"/>
            <a:ext cx="342900" cy="438150"/>
          </a:xfrm>
          <a:prstGeom prst="rect">
            <a:avLst/>
          </a:prstGeom>
        </p:spPr>
      </p:pic>
      <p:pic>
        <p:nvPicPr>
          <p:cNvPr id="43" name="object 43"/>
          <p:cNvPicPr/>
          <p:nvPr/>
        </p:nvPicPr>
        <p:blipFill>
          <a:blip r:embed="rId2" cstate="print"/>
          <a:stretch>
            <a:fillRect/>
          </a:stretch>
        </p:blipFill>
        <p:spPr>
          <a:xfrm>
            <a:off x="4981575" y="2933700"/>
            <a:ext cx="342900" cy="438150"/>
          </a:xfrm>
          <a:prstGeom prst="rect">
            <a:avLst/>
          </a:prstGeom>
        </p:spPr>
      </p:pic>
      <p:sp>
        <p:nvSpPr>
          <p:cNvPr id="44" name="TextBox 43">
            <a:extLst>
              <a:ext uri="{FF2B5EF4-FFF2-40B4-BE49-F238E27FC236}">
                <a16:creationId xmlns:a16="http://schemas.microsoft.com/office/drawing/2014/main" id="{050AEB0F-33A0-531C-9DD0-D926C7B1D18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6" name="Slide Number Placeholder 45">
            <a:extLst>
              <a:ext uri="{FF2B5EF4-FFF2-40B4-BE49-F238E27FC236}">
                <a16:creationId xmlns:a16="http://schemas.microsoft.com/office/drawing/2014/main" id="{5FC440BB-4DB4-3BBA-0C4F-DA47EA260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7" name="TextBox 46">
            <a:extLst>
              <a:ext uri="{FF2B5EF4-FFF2-40B4-BE49-F238E27FC236}">
                <a16:creationId xmlns:a16="http://schemas.microsoft.com/office/drawing/2014/main" id="{0B7673E3-EECB-98A3-DD17-4035803941A6}"/>
              </a:ext>
            </a:extLst>
          </p:cNvPr>
          <p:cNvSpPr txBox="1"/>
          <p:nvPr/>
        </p:nvSpPr>
        <p:spPr>
          <a:xfrm>
            <a:off x="1740881" y="2572043"/>
            <a:ext cx="4572000" cy="369332"/>
          </a:xfrm>
          <a:prstGeom prst="rect">
            <a:avLst/>
          </a:prstGeom>
          <a:noFill/>
        </p:spPr>
        <p:txBody>
          <a:bodyPr wrap="square">
            <a:spAutoFit/>
          </a:bodyPr>
          <a:lstStyle/>
          <a:p>
            <a:r>
              <a:rPr lang="en-GB" sz="1800" spc="83" dirty="0">
                <a:solidFill>
                  <a:srgbClr val="C00000"/>
                </a:solidFill>
                <a:latin typeface="FreeSerif"/>
                <a:cs typeface="FreeSerif"/>
              </a:rPr>
              <a:t>𝐳</a:t>
            </a:r>
            <a:r>
              <a:rPr lang="en-GB" sz="1800" spc="124" baseline="-15277" dirty="0">
                <a:solidFill>
                  <a:srgbClr val="C00000"/>
                </a:solidFill>
                <a:latin typeface="FreeSerif"/>
                <a:cs typeface="FreeSerif"/>
              </a:rPr>
              <a:t>1</a:t>
            </a:r>
            <a:r>
              <a:rPr lang="en-GB" sz="1800" spc="248" baseline="-15277" dirty="0">
                <a:solidFill>
                  <a:srgbClr val="C00000"/>
                </a:solidFill>
                <a:latin typeface="FreeSerif"/>
                <a:cs typeface="FreeSerif"/>
              </a:rPr>
              <a:t> </a:t>
            </a:r>
            <a:r>
              <a:rPr lang="en-GB" sz="1800" spc="375" dirty="0">
                <a:latin typeface="FreeSerif"/>
                <a:cs typeface="FreeSerif"/>
              </a:rPr>
              <a:t>=</a:t>
            </a:r>
            <a:r>
              <a:rPr lang="en-GB" sz="1800" spc="41" dirty="0">
                <a:latin typeface="FreeSerif"/>
                <a:cs typeface="FreeSerif"/>
              </a:rPr>
              <a:t> </a:t>
            </a:r>
            <a:r>
              <a:rPr lang="en-GB" sz="1800" dirty="0">
                <a:latin typeface="FreeSerif"/>
                <a:cs typeface="FreeSerif"/>
              </a:rPr>
              <a:t>𝐖</a:t>
            </a:r>
            <a:r>
              <a:rPr lang="en-GB" sz="1800" spc="-75" dirty="0">
                <a:latin typeface="FreeSerif"/>
                <a:cs typeface="FreeSerif"/>
              </a:rPr>
              <a:t> </a:t>
            </a:r>
            <a:r>
              <a:rPr lang="en-GB" sz="1800" spc="90" dirty="0">
                <a:solidFill>
                  <a:srgbClr val="548235"/>
                </a:solidFill>
                <a:latin typeface="FreeSerif"/>
                <a:cs typeface="FreeSerif"/>
              </a:rPr>
              <a:t>𝐱</a:t>
            </a:r>
            <a:r>
              <a:rPr lang="en-GB" sz="1800" spc="134" baseline="-15277" dirty="0">
                <a:solidFill>
                  <a:srgbClr val="548235"/>
                </a:solidFill>
                <a:latin typeface="FreeSerif"/>
                <a:cs typeface="FreeSerif"/>
              </a:rPr>
              <a:t>1</a:t>
            </a:r>
            <a:r>
              <a:rPr lang="en-GB" sz="1800" spc="281" baseline="-15277" dirty="0">
                <a:solidFill>
                  <a:srgbClr val="548235"/>
                </a:solidFill>
                <a:latin typeface="FreeSerif"/>
                <a:cs typeface="FreeSerif"/>
              </a:rPr>
              <a:t> </a:t>
            </a:r>
            <a:r>
              <a:rPr lang="en-GB" sz="1800" spc="375" dirty="0">
                <a:latin typeface="FreeSerif"/>
                <a:cs typeface="FreeSerif"/>
              </a:rPr>
              <a:t>+</a:t>
            </a:r>
            <a:r>
              <a:rPr lang="en-GB" sz="1800" spc="-71" dirty="0">
                <a:latin typeface="FreeSerif"/>
                <a:cs typeface="FreeSerif"/>
              </a:rPr>
              <a:t> </a:t>
            </a:r>
            <a:r>
              <a:rPr lang="en-GB" sz="1800" spc="56" dirty="0">
                <a:latin typeface="FreeSerif"/>
                <a:cs typeface="FreeSerif"/>
              </a:rPr>
              <a:t>𝐛</a:t>
            </a:r>
            <a:endParaRPr lang="en-GB" dirty="0"/>
          </a:p>
        </p:txBody>
      </p:sp>
      <p:pic>
        <p:nvPicPr>
          <p:cNvPr id="48" name="object 42">
            <a:extLst>
              <a:ext uri="{FF2B5EF4-FFF2-40B4-BE49-F238E27FC236}">
                <a16:creationId xmlns:a16="http://schemas.microsoft.com/office/drawing/2014/main" id="{DA1C98B1-EDB3-6478-B378-1D646E10A281}"/>
              </a:ext>
            </a:extLst>
          </p:cNvPr>
          <p:cNvPicPr/>
          <p:nvPr/>
        </p:nvPicPr>
        <p:blipFill>
          <a:blip r:embed="rId2" cstate="print"/>
          <a:stretch>
            <a:fillRect/>
          </a:stretch>
        </p:blipFill>
        <p:spPr>
          <a:xfrm>
            <a:off x="2270960" y="2922987"/>
            <a:ext cx="342900" cy="438150"/>
          </a:xfrm>
          <a:prstGeom prst="rect">
            <a:avLst/>
          </a:prstGeom>
        </p:spPr>
      </p:pic>
      <p:pic>
        <p:nvPicPr>
          <p:cNvPr id="49" name="object 42">
            <a:extLst>
              <a:ext uri="{FF2B5EF4-FFF2-40B4-BE49-F238E27FC236}">
                <a16:creationId xmlns:a16="http://schemas.microsoft.com/office/drawing/2014/main" id="{07E10549-FD83-78F1-0B8D-36932B04A0D2}"/>
              </a:ext>
            </a:extLst>
          </p:cNvPr>
          <p:cNvPicPr/>
          <p:nvPr/>
        </p:nvPicPr>
        <p:blipFill>
          <a:blip r:embed="rId2" cstate="print"/>
          <a:stretch>
            <a:fillRect/>
          </a:stretch>
        </p:blipFill>
        <p:spPr>
          <a:xfrm>
            <a:off x="2958940" y="2918370"/>
            <a:ext cx="342900" cy="438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625" y="3257551"/>
            <a:ext cx="6309836" cy="756761"/>
          </a:xfrm>
          <a:custGeom>
            <a:avLst/>
            <a:gdLst/>
            <a:ahLst/>
            <a:cxnLst/>
            <a:rect l="l" t="t" r="r" b="b"/>
            <a:pathLst>
              <a:path w="8413115" h="1009014">
                <a:moveTo>
                  <a:pt x="8244446" y="0"/>
                </a:moveTo>
                <a:lnTo>
                  <a:pt x="168097" y="0"/>
                </a:lnTo>
                <a:lnTo>
                  <a:pt x="123410" y="6004"/>
                </a:lnTo>
                <a:lnTo>
                  <a:pt x="83255" y="22950"/>
                </a:lnTo>
                <a:lnTo>
                  <a:pt x="49234" y="49234"/>
                </a:lnTo>
                <a:lnTo>
                  <a:pt x="22950" y="83255"/>
                </a:lnTo>
                <a:lnTo>
                  <a:pt x="6004" y="123410"/>
                </a:lnTo>
                <a:lnTo>
                  <a:pt x="0" y="168097"/>
                </a:lnTo>
                <a:lnTo>
                  <a:pt x="0" y="840435"/>
                </a:lnTo>
                <a:lnTo>
                  <a:pt x="6004" y="885121"/>
                </a:lnTo>
                <a:lnTo>
                  <a:pt x="22950" y="925276"/>
                </a:lnTo>
                <a:lnTo>
                  <a:pt x="49234" y="959297"/>
                </a:lnTo>
                <a:lnTo>
                  <a:pt x="83255" y="985582"/>
                </a:lnTo>
                <a:lnTo>
                  <a:pt x="123410" y="1002527"/>
                </a:lnTo>
                <a:lnTo>
                  <a:pt x="168097" y="1008532"/>
                </a:lnTo>
                <a:lnTo>
                  <a:pt x="8244446" y="1008532"/>
                </a:lnTo>
                <a:lnTo>
                  <a:pt x="8289133" y="1002527"/>
                </a:lnTo>
                <a:lnTo>
                  <a:pt x="8329287" y="985582"/>
                </a:lnTo>
                <a:lnTo>
                  <a:pt x="8363308" y="959297"/>
                </a:lnTo>
                <a:lnTo>
                  <a:pt x="8389593" y="925276"/>
                </a:lnTo>
                <a:lnTo>
                  <a:pt x="8406538" y="885121"/>
                </a:lnTo>
                <a:lnTo>
                  <a:pt x="8412543" y="840435"/>
                </a:lnTo>
                <a:lnTo>
                  <a:pt x="8412543" y="168097"/>
                </a:lnTo>
                <a:lnTo>
                  <a:pt x="8406538" y="123410"/>
                </a:lnTo>
                <a:lnTo>
                  <a:pt x="8389593" y="83255"/>
                </a:lnTo>
                <a:lnTo>
                  <a:pt x="8363308" y="49234"/>
                </a:lnTo>
                <a:lnTo>
                  <a:pt x="8329287" y="22950"/>
                </a:lnTo>
                <a:lnTo>
                  <a:pt x="8289133" y="6004"/>
                </a:lnTo>
                <a:lnTo>
                  <a:pt x="8244446" y="0"/>
                </a:lnTo>
                <a:close/>
              </a:path>
            </a:pathLst>
          </a:custGeom>
          <a:solidFill>
            <a:srgbClr val="FFF2CC">
              <a:alpha val="52159"/>
            </a:srgbClr>
          </a:solidFill>
        </p:spPr>
        <p:txBody>
          <a:bodyPr wrap="square" lIns="0" tIns="0" rIns="0" bIns="0" rtlCol="0"/>
          <a:lstStyle/>
          <a:p>
            <a:endParaRPr sz="1350"/>
          </a:p>
        </p:txBody>
      </p:sp>
      <p:grpSp>
        <p:nvGrpSpPr>
          <p:cNvPr id="3" name="object 3"/>
          <p:cNvGrpSpPr/>
          <p:nvPr/>
        </p:nvGrpSpPr>
        <p:grpSpPr>
          <a:xfrm>
            <a:off x="2061886" y="4158567"/>
            <a:ext cx="165734" cy="953929"/>
            <a:chOff x="2749181" y="5544756"/>
            <a:chExt cx="220979" cy="1271905"/>
          </a:xfrm>
        </p:grpSpPr>
        <p:sp>
          <p:nvSpPr>
            <p:cNvPr id="4" name="object 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 name="object 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 name="object 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7" name="object 7"/>
          <p:cNvGrpSpPr/>
          <p:nvPr/>
        </p:nvGrpSpPr>
        <p:grpSpPr>
          <a:xfrm>
            <a:off x="3297841" y="4158567"/>
            <a:ext cx="165734" cy="953929"/>
            <a:chOff x="4397121" y="5544756"/>
            <a:chExt cx="220979" cy="1271905"/>
          </a:xfrm>
        </p:grpSpPr>
        <p:sp>
          <p:nvSpPr>
            <p:cNvPr id="8" name="object 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9" name="object 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0" name="object 1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1" name="object 11"/>
          <p:cNvGrpSpPr/>
          <p:nvPr/>
        </p:nvGrpSpPr>
        <p:grpSpPr>
          <a:xfrm>
            <a:off x="4533796" y="4158567"/>
            <a:ext cx="165734" cy="953929"/>
            <a:chOff x="6045060" y="5544756"/>
            <a:chExt cx="220979" cy="1271905"/>
          </a:xfrm>
        </p:grpSpPr>
        <p:sp>
          <p:nvSpPr>
            <p:cNvPr id="12" name="object 1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3" name="object 1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4" name="object 1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5" name="object 15"/>
          <p:cNvGrpSpPr/>
          <p:nvPr/>
        </p:nvGrpSpPr>
        <p:grpSpPr>
          <a:xfrm>
            <a:off x="7093573" y="4153805"/>
            <a:ext cx="175259" cy="963454"/>
            <a:chOff x="9458096" y="5538406"/>
            <a:chExt cx="233679" cy="1284605"/>
          </a:xfrm>
        </p:grpSpPr>
        <p:sp>
          <p:nvSpPr>
            <p:cNvPr id="16" name="object 1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7" name="object 1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8" name="object 1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9" name="object 1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20" name="object 2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1" name="object 2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2" name="object 2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3" name="object 23"/>
          <p:cNvGrpSpPr/>
          <p:nvPr/>
        </p:nvGrpSpPr>
        <p:grpSpPr>
          <a:xfrm>
            <a:off x="2057124" y="2472519"/>
            <a:ext cx="175259" cy="648652"/>
            <a:chOff x="2742831" y="3296691"/>
            <a:chExt cx="233679" cy="864869"/>
          </a:xfrm>
        </p:grpSpPr>
        <p:sp>
          <p:nvSpPr>
            <p:cNvPr id="24" name="object 2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7" name="object 27"/>
          <p:cNvGrpSpPr/>
          <p:nvPr/>
        </p:nvGrpSpPr>
        <p:grpSpPr>
          <a:xfrm>
            <a:off x="3293079" y="2472519"/>
            <a:ext cx="175259" cy="648652"/>
            <a:chOff x="4390771" y="3296691"/>
            <a:chExt cx="233679" cy="864869"/>
          </a:xfrm>
        </p:grpSpPr>
        <p:sp>
          <p:nvSpPr>
            <p:cNvPr id="28" name="object 2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9" name="object 2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1" name="object 31"/>
          <p:cNvGrpSpPr/>
          <p:nvPr/>
        </p:nvGrpSpPr>
        <p:grpSpPr>
          <a:xfrm>
            <a:off x="4529033" y="2472519"/>
            <a:ext cx="175259" cy="648652"/>
            <a:chOff x="6038710" y="3296691"/>
            <a:chExt cx="233679" cy="864869"/>
          </a:xfrm>
        </p:grpSpPr>
        <p:sp>
          <p:nvSpPr>
            <p:cNvPr id="32" name="object 3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3" name="object 3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4" name="object 3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5" name="object 35"/>
          <p:cNvGrpSpPr/>
          <p:nvPr/>
        </p:nvGrpSpPr>
        <p:grpSpPr>
          <a:xfrm>
            <a:off x="6735251" y="2472518"/>
            <a:ext cx="894874" cy="1684973"/>
            <a:chOff x="8980334" y="3296691"/>
            <a:chExt cx="1193165" cy="2246630"/>
          </a:xfrm>
        </p:grpSpPr>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9" name="object 3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40" name="object 4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41" name="object 4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2" name="object 4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3" name="object 4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dirty="0">
              <a:latin typeface="FreeSerif"/>
              <a:cs typeface="FreeSerif"/>
            </a:endParaRPr>
          </a:p>
        </p:txBody>
      </p:sp>
      <p:sp>
        <p:nvSpPr>
          <p:cNvPr id="44" name="object 4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684591" y="3453530"/>
            <a:ext cx="7479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49" name="object 4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50" name="object 50"/>
          <p:cNvGrpSpPr/>
          <p:nvPr/>
        </p:nvGrpSpPr>
        <p:grpSpPr>
          <a:xfrm>
            <a:off x="2933604" y="3421598"/>
            <a:ext cx="894874" cy="736283"/>
            <a:chOff x="3911472" y="4562131"/>
            <a:chExt cx="1193165" cy="981710"/>
          </a:xfrm>
        </p:grpSpPr>
        <p:sp>
          <p:nvSpPr>
            <p:cNvPr id="51" name="object 5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52" name="object 5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53" name="object 53"/>
          <p:cNvSpPr txBox="1"/>
          <p:nvPr/>
        </p:nvSpPr>
        <p:spPr>
          <a:xfrm>
            <a:off x="2920707" y="3452359"/>
            <a:ext cx="74794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4" name="object 5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55" name="object 55"/>
          <p:cNvGrpSpPr/>
          <p:nvPr/>
        </p:nvGrpSpPr>
        <p:grpSpPr>
          <a:xfrm>
            <a:off x="4167930" y="3421598"/>
            <a:ext cx="894874" cy="736283"/>
            <a:chOff x="5557240" y="4562131"/>
            <a:chExt cx="1193165" cy="981710"/>
          </a:xfrm>
        </p:grpSpPr>
        <p:sp>
          <p:nvSpPr>
            <p:cNvPr id="56" name="object 5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57" name="object 5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58" name="object 58"/>
          <p:cNvSpPr txBox="1"/>
          <p:nvPr/>
        </p:nvSpPr>
        <p:spPr>
          <a:xfrm>
            <a:off x="4204306" y="3452359"/>
            <a:ext cx="69865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9" name="object 5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0" name="object 6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61" name="object 6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2" name="object 6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64" name="object 6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65" name="object 65"/>
          <p:cNvSpPr txBox="1"/>
          <p:nvPr/>
        </p:nvSpPr>
        <p:spPr>
          <a:xfrm>
            <a:off x="7898502" y="3329836"/>
            <a:ext cx="1245498" cy="549894"/>
          </a:xfrm>
          <a:prstGeom prst="rect">
            <a:avLst/>
          </a:prstGeom>
        </p:spPr>
        <p:txBody>
          <a:bodyPr vert="horz" wrap="square" lIns="0" tIns="7620" rIns="0" bIns="0" rtlCol="0">
            <a:spAutoFit/>
          </a:bodyPr>
          <a:lstStyle/>
          <a:p>
            <a:pPr marL="9525" marR="3810" indent="199073">
              <a:lnSpc>
                <a:spcPct val="100699"/>
              </a:lnSpc>
              <a:spcBef>
                <a:spcPts val="60"/>
              </a:spcBef>
            </a:pPr>
            <a:r>
              <a:rPr spc="-8" dirty="0">
                <a:solidFill>
                  <a:srgbClr val="7F6000"/>
                </a:solidFill>
                <a:latin typeface="Liberation Sans Narrow"/>
                <a:cs typeface="Liberation Sans Narrow"/>
              </a:rPr>
              <a:t>Share </a:t>
            </a:r>
            <a:r>
              <a:rPr spc="-68" dirty="0">
                <a:solidFill>
                  <a:srgbClr val="7F6000"/>
                </a:solidFill>
                <a:latin typeface="Liberation Sans Narrow"/>
                <a:cs typeface="Liberation Sans Narrow"/>
              </a:rPr>
              <a:t>Parameters</a:t>
            </a:r>
            <a:endParaRPr dirty="0">
              <a:latin typeface="Liberation Sans Narrow"/>
              <a:cs typeface="Liberation Sans Narrow"/>
            </a:endParaRPr>
          </a:p>
        </p:txBody>
      </p:sp>
      <p:sp>
        <p:nvSpPr>
          <p:cNvPr id="67" name="TextBox 66">
            <a:extLst>
              <a:ext uri="{FF2B5EF4-FFF2-40B4-BE49-F238E27FC236}">
                <a16:creationId xmlns:a16="http://schemas.microsoft.com/office/drawing/2014/main" id="{98913958-99AA-7A1B-F0A5-6512689EB77A}"/>
              </a:ext>
            </a:extLst>
          </p:cNvPr>
          <p:cNvSpPr txBox="1"/>
          <p:nvPr/>
        </p:nvSpPr>
        <p:spPr>
          <a:xfrm>
            <a:off x="330965" y="809930"/>
            <a:ext cx="4572000" cy="653384"/>
          </a:xfrm>
          <a:prstGeom prst="rect">
            <a:avLst/>
          </a:prstGeom>
          <a:noFill/>
        </p:spPr>
        <p:txBody>
          <a:bodyPr wrap="square">
            <a:spAutoFit/>
          </a:bodyPr>
          <a:lstStyle/>
          <a:p>
            <a:pPr marL="12859" marR="23336">
              <a:lnSpc>
                <a:spcPts val="1583"/>
              </a:lnSpc>
              <a:spcBef>
                <a:spcPts val="94"/>
              </a:spcBef>
            </a:pPr>
            <a:r>
              <a:rPr lang="en-GB" sz="1800" dirty="0">
                <a:latin typeface="Carlito"/>
                <a:cs typeface="Carlito"/>
              </a:rPr>
              <a:t>Linear</a:t>
            </a:r>
            <a:r>
              <a:rPr lang="en-GB" sz="1800" spc="-53" dirty="0">
                <a:latin typeface="Carlito"/>
                <a:cs typeface="Carlito"/>
              </a:rPr>
              <a:t> </a:t>
            </a:r>
            <a:r>
              <a:rPr lang="en-GB" sz="1800" dirty="0">
                <a:latin typeface="Carlito"/>
                <a:cs typeface="Carlito"/>
              </a:rPr>
              <a:t>projection</a:t>
            </a:r>
            <a:r>
              <a:rPr lang="en-GB" sz="1800" spc="-41" dirty="0">
                <a:latin typeface="Carlito"/>
                <a:cs typeface="Carlito"/>
              </a:rPr>
              <a:t> </a:t>
            </a:r>
            <a:r>
              <a:rPr lang="en-GB" sz="1800" spc="-19" dirty="0">
                <a:latin typeface="Carlito"/>
                <a:cs typeface="Carlito"/>
              </a:rPr>
              <a:t>to </a:t>
            </a:r>
            <a:r>
              <a:rPr lang="en-GB" sz="1800" spc="-8" dirty="0">
                <a:latin typeface="Carlito"/>
                <a:cs typeface="Carlito"/>
              </a:rPr>
              <a:t>D-</a:t>
            </a:r>
            <a:r>
              <a:rPr lang="en-GB" sz="1800" dirty="0">
                <a:latin typeface="Carlito"/>
                <a:cs typeface="Carlito"/>
              </a:rPr>
              <a:t>dimensional</a:t>
            </a:r>
            <a:r>
              <a:rPr lang="en-GB" sz="1800" spc="-60" dirty="0">
                <a:latin typeface="Carlito"/>
                <a:cs typeface="Carlito"/>
              </a:rPr>
              <a:t> </a:t>
            </a:r>
            <a:r>
              <a:rPr lang="en-GB" sz="1800" spc="-8" dirty="0">
                <a:latin typeface="Carlito"/>
                <a:cs typeface="Carlito"/>
              </a:rPr>
              <a:t>vector</a:t>
            </a:r>
            <a:endParaRPr lang="en-GB" sz="1800" dirty="0">
              <a:latin typeface="Carlito"/>
              <a:cs typeface="Carlito"/>
            </a:endParaRPr>
          </a:p>
          <a:p>
            <a:pPr marL="9525" marR="3810">
              <a:lnSpc>
                <a:spcPts val="1583"/>
              </a:lnSpc>
              <a:spcBef>
                <a:spcPts val="1065"/>
              </a:spcBef>
            </a:pPr>
            <a:r>
              <a:rPr lang="en-GB" sz="1800" dirty="0">
                <a:latin typeface="Carlito"/>
                <a:cs typeface="Carlito"/>
              </a:rPr>
              <a:t>N</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pc="-8" dirty="0">
                <a:latin typeface="Carlito"/>
                <a:cs typeface="Carlito"/>
              </a:rPr>
              <a:t>C</a:t>
            </a:r>
            <a:r>
              <a:rPr lang="en-GB" sz="1800" spc="-8" dirty="0">
                <a:latin typeface="Carlito"/>
                <a:cs typeface="Carlito"/>
              </a:rPr>
              <a:t>x16x16</a:t>
            </a:r>
            <a:endParaRPr lang="en-GB" sz="1800" dirty="0">
              <a:latin typeface="Carlito"/>
              <a:cs typeface="Carlito"/>
            </a:endParaRPr>
          </a:p>
        </p:txBody>
      </p:sp>
      <p:sp>
        <p:nvSpPr>
          <p:cNvPr id="68" name="TextBox 67">
            <a:extLst>
              <a:ext uri="{FF2B5EF4-FFF2-40B4-BE49-F238E27FC236}">
                <a16:creationId xmlns:a16="http://schemas.microsoft.com/office/drawing/2014/main" id="{B179EB9B-B1C8-AD62-2CA4-4924333CB419}"/>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9" name="Slide Number Placeholder 68">
            <a:extLst>
              <a:ext uri="{FF2B5EF4-FFF2-40B4-BE49-F238E27FC236}">
                <a16:creationId xmlns:a16="http://schemas.microsoft.com/office/drawing/2014/main" id="{B79DA357-AF36-1B10-FD0C-4BA11C1E88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1874</TotalTime>
  <Words>1409</Words>
  <Application>Microsoft Office PowerPoint</Application>
  <PresentationFormat>On-screen Show (16:9)</PresentationFormat>
  <Paragraphs>287</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Aptos Display</vt:lpstr>
      <vt:lpstr>Aptos Display (Headings)</vt:lpstr>
      <vt:lpstr>Arial</vt:lpstr>
      <vt:lpstr>Carlito</vt:lpstr>
      <vt:lpstr>Courier New</vt:lpstr>
      <vt:lpstr>FreeSerif</vt:lpstr>
      <vt:lpstr>Liberation Sans Narrow</vt:lpstr>
      <vt:lpstr>Office Theme</vt:lpstr>
      <vt:lpstr>Prabal Ghosh Côte d'Azur University AIQDSC34 - ECUE More on Deep Learning Algorithms 28/03/2024 </vt:lpstr>
      <vt:lpstr>Outline</vt:lpstr>
      <vt:lpstr>Motivation and idea :</vt:lpstr>
      <vt:lpstr>Vision Transformers Architecture: Uses Popular BERT Architecture</vt:lpstr>
      <vt:lpstr>Standard Transformer on Patches</vt:lpstr>
      <vt:lpstr>Standard Transformer on Patches</vt:lpstr>
      <vt:lpstr>Vectorization</vt:lpstr>
      <vt:lpstr>𝐳2 = 𝐖 𝐱2 + 𝐛</vt:lpstr>
      <vt:lpstr>PowerPoint Presentation</vt:lpstr>
      <vt:lpstr>PowerPoint Presentation</vt:lpstr>
      <vt:lpstr>Add positional embedding vectors to 𝐳1, 𝐳2, ⋯ , 𝐳𝑛.</vt:lpstr>
      <vt:lpstr>Add positional encoding vectors to 𝐳1, 𝐳2, ⋯ , 𝐳𝑛. (Why?)</vt:lpstr>
      <vt:lpstr>𝐜𝑛</vt:lpstr>
      <vt:lpstr>PowerPoint Presentation</vt:lpstr>
      <vt:lpstr>Vision Transformer Architecture</vt:lpstr>
      <vt:lpstr>Training Dataset Vision Transformer</vt:lpstr>
      <vt:lpstr>Pre-Training Vision Transformer</vt:lpstr>
      <vt:lpstr>Fine-Tuning Vision Transformer</vt:lpstr>
      <vt:lpstr>Image Classification Accuracies</vt:lpstr>
      <vt:lpstr>Self-supervision:</vt:lpstr>
      <vt:lpstr>Vision Transformer vs SOTA CNN(ResNet)</vt:lpstr>
      <vt:lpstr>Vision Transformer vs SOTA CNN(ResNet) </vt:lpstr>
      <vt:lpstr>Inspecting ViT Representation</vt:lpstr>
      <vt:lpstr>Inspecting ViT Representation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Prabal Ghosh Côte d'Azur University</dc:title>
  <dc:creator>prabal ghosh</dc:creator>
  <cp:lastModifiedBy>Prabal Ghosh</cp:lastModifiedBy>
  <cp:revision>168</cp:revision>
  <dcterms:modified xsi:type="dcterms:W3CDTF">2024-03-27T22:19:26Z</dcterms:modified>
</cp:coreProperties>
</file>